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3" r:id="rId4"/>
    <p:sldId id="258" r:id="rId5"/>
    <p:sldId id="259" r:id="rId6"/>
    <p:sldId id="275" r:id="rId7"/>
    <p:sldId id="276" r:id="rId8"/>
    <p:sldId id="260" r:id="rId9"/>
    <p:sldId id="271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3" r:id="rId21"/>
    <p:sldId id="274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7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pPr/>
              <a:t>09/07/2016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09/07/2016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09/07/2016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09/07/2016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09/07/2016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09/07/2016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pPr/>
              <a:t>09/07/2016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09/07/2016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09/07/2016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09/07/2016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09/07/2016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09/07/2016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09/07/2016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09/07/2016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09/07/2016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09/07/2016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09/07/2016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09/07/2016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09/07/2016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515508"/>
            <a:ext cx="5458968" cy="1048684"/>
          </a:xfrm>
        </p:spPr>
        <p:txBody>
          <a:bodyPr>
            <a:noAutofit/>
          </a:bodyPr>
          <a:lstStyle/>
          <a:p>
            <a:r>
              <a:rPr lang="en-US" sz="3600" dirty="0" smtClean="0"/>
              <a:t>Memristor-based Applications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564379"/>
            <a:ext cx="5458968" cy="621792"/>
          </a:xfrm>
        </p:spPr>
        <p:txBody>
          <a:bodyPr/>
          <a:lstStyle/>
          <a:p>
            <a:r>
              <a:rPr lang="en-US" dirty="0" smtClean="0"/>
              <a:t>Ahmed Magdy Hosney</a:t>
            </a:r>
          </a:p>
          <a:p>
            <a:r>
              <a:rPr lang="en-US" dirty="0" smtClean="0"/>
              <a:t>Muhammad Mustafa Mahmud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3018622" y="1648708"/>
            <a:ext cx="5838939" cy="991813"/>
            <a:chOff x="3018622" y="1648708"/>
            <a:chExt cx="5838939" cy="991813"/>
          </a:xfrm>
        </p:grpSpPr>
        <p:grpSp>
          <p:nvGrpSpPr>
            <p:cNvPr id="23" name="Group 22"/>
            <p:cNvGrpSpPr/>
            <p:nvPr/>
          </p:nvGrpSpPr>
          <p:grpSpPr>
            <a:xfrm rot="5400000">
              <a:off x="5558159" y="866658"/>
              <a:ext cx="991813" cy="2555913"/>
              <a:chOff x="5607291" y="1255923"/>
              <a:chExt cx="991813" cy="2555913"/>
            </a:xfrm>
          </p:grpSpPr>
          <p:sp>
            <p:nvSpPr>
              <p:cNvPr id="4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762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rot="16200000" flipH="1">
                <a:off x="5847686" y="1923048"/>
                <a:ext cx="511171" cy="14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>
              <a:stCxn id="4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206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controlled oscillator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485861"/>
            <a:ext cx="6508377" cy="3916363"/>
          </a:xfrm>
        </p:spPr>
        <p:txBody>
          <a:bodyPr/>
          <a:lstStyle/>
          <a:p>
            <a:r>
              <a:rPr lang="en-US" dirty="0" smtClean="0"/>
              <a:t>SPICE simulations</a:t>
            </a:r>
          </a:p>
        </p:txBody>
      </p:sp>
      <p:pic>
        <p:nvPicPr>
          <p:cNvPr id="5" name="Picture 4" descr="V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9204" y="3429000"/>
            <a:ext cx="4110286" cy="2012950"/>
          </a:xfrm>
          <a:prstGeom prst="rect">
            <a:avLst/>
          </a:prstGeom>
        </p:spPr>
      </p:pic>
      <p:pic>
        <p:nvPicPr>
          <p:cNvPr id="6" name="Picture 5" descr="AVoH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267" y="3429000"/>
            <a:ext cx="3930650" cy="20129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8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11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>
              <a:stCxn id="11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7906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D/A converters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Unbalanced sizing D/A converter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2027" r="5806" b="13628"/>
          <a:stretch/>
        </p:blipFill>
        <p:spPr bwMode="auto">
          <a:xfrm>
            <a:off x="3756752" y="2510258"/>
            <a:ext cx="4946573" cy="3615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8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11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>
              <a:stCxn id="11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3710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D/A converters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Sizing ratio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3-bit example.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824" y="2716060"/>
            <a:ext cx="35337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4034" y="1781978"/>
            <a:ext cx="32639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9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12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>
              <a:stCxn id="12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5792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D/A converters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Spice simulations</a:t>
            </a:r>
            <a:endParaRPr lang="en-US" dirty="0"/>
          </a:p>
        </p:txBody>
      </p:sp>
      <p:pic>
        <p:nvPicPr>
          <p:cNvPr id="5" name="Picture 4" descr="out-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77334" y="3288726"/>
            <a:ext cx="4349750" cy="2241550"/>
          </a:xfrm>
          <a:prstGeom prst="rect">
            <a:avLst/>
          </a:prstGeom>
        </p:spPr>
      </p:pic>
      <p:pic>
        <p:nvPicPr>
          <p:cNvPr id="6" name="Picture 5" descr="out-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792339" y="3288726"/>
            <a:ext cx="4219077" cy="22415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8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11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>
              <a:stCxn id="11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9830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D/A converters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Compensated circuit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Sizing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99" y="2610327"/>
            <a:ext cx="4306240" cy="338363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732" y="4708047"/>
            <a:ext cx="39243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8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11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>
              <a:stCxn id="11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0236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D/A converters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Balanced-sizing circuit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Limitation on sizing,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8099" y="2057400"/>
            <a:ext cx="3706955" cy="38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182" y="4359808"/>
            <a:ext cx="4391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9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12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>
              <a:stCxn id="12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0404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D/A converters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SPICE simulations.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1155" y="2787953"/>
            <a:ext cx="5594381" cy="344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7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10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>
              <a:stCxn id="10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7682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A/D converters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Integrating A/D converter.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364" y="2813591"/>
            <a:ext cx="7029966" cy="305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8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11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>
              <a:stCxn id="11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0193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A/D converters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Memristor-based A/D converter.</a:t>
            </a:r>
          </a:p>
          <a:p>
            <a:r>
              <a:rPr lang="en-US" dirty="0" smtClean="0"/>
              <a:t>Time relation,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5074" y="2534358"/>
            <a:ext cx="4989436" cy="359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149" y="3120524"/>
            <a:ext cx="32099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4021" y="4139699"/>
            <a:ext cx="14668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9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12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>
              <a:stCxn id="12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8727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A/D converters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4-bit example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24567" y="2886421"/>
          <a:ext cx="7469436" cy="3161840"/>
        </p:xfrm>
        <a:graphic>
          <a:graphicData uri="http://schemas.openxmlformats.org/drawingml/2006/table">
            <a:tbl>
              <a:tblPr/>
              <a:tblGrid>
                <a:gridCol w="2489812"/>
                <a:gridCol w="2489812"/>
                <a:gridCol w="2489812"/>
              </a:tblGrid>
              <a:tr h="6323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NewRomanPSMT"/>
                        </a:rPr>
                        <a:t>3.4375 – 3.75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NewRomanPS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NewRomanPSMT"/>
                        </a:rPr>
                        <a:t>11</a:t>
                      </a:r>
                      <a:endParaRPr lang="en-US" sz="20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NewRomanPS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NewRomanPSMT"/>
                        </a:rPr>
                        <a:t>1011</a:t>
                      </a:r>
                      <a:endParaRPr lang="en-US" sz="20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NewRomanPS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3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NewRomanPSMT"/>
                        </a:rPr>
                        <a:t>3.75 – 4.0625</a:t>
                      </a:r>
                      <a:endParaRPr lang="en-US" sz="20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NewRomanPS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NewRomanPSMT"/>
                        </a:rPr>
                        <a:t>12</a:t>
                      </a:r>
                      <a:endParaRPr lang="en-US" sz="20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NewRomanPS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NewRomanPSMT"/>
                        </a:rPr>
                        <a:t>1100</a:t>
                      </a:r>
                      <a:endParaRPr lang="en-US" sz="20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NewRomanPS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3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NewRomanPSMT"/>
                        </a:rPr>
                        <a:t>4.0625 – 4.375</a:t>
                      </a:r>
                      <a:endParaRPr lang="en-US" sz="20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NewRomanPS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NewRomanPSMT"/>
                        </a:rPr>
                        <a:t>13</a:t>
                      </a:r>
                      <a:endParaRPr lang="en-US" sz="20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NewRomanPS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NewRomanPSMT"/>
                        </a:rPr>
                        <a:t>1101</a:t>
                      </a:r>
                      <a:endParaRPr lang="en-US" sz="20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NewRomanPS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3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NewRomanPSMT"/>
                        </a:rPr>
                        <a:t>4.375 – 4.6875</a:t>
                      </a:r>
                      <a:endParaRPr lang="en-US" sz="20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NewRomanPS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NewRomanPSMT"/>
                        </a:rPr>
                        <a:t>14</a:t>
                      </a:r>
                      <a:endParaRPr lang="en-US" sz="20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NewRomanPS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NewRomanPSMT"/>
                        </a:rPr>
                        <a:t>1110</a:t>
                      </a:r>
                      <a:endParaRPr lang="en-US" sz="20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NewRomanPS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3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NewRomanPSMT"/>
                        </a:rPr>
                        <a:t>4.6875 – 5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NewRomanPS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NewRomanPSMT"/>
                        </a:rPr>
                        <a:t>15</a:t>
                      </a:r>
                      <a:endParaRPr lang="en-US" sz="20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NewRomanPS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NewRomanPSMT"/>
                        </a:rPr>
                        <a:t>1111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NewRomanPS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7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10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>
              <a:stCxn id="10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371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622011"/>
            <a:ext cx="6508377" cy="1217905"/>
          </a:xfrm>
        </p:spPr>
        <p:txBody>
          <a:bodyPr/>
          <a:lstStyle/>
          <a:p>
            <a:r>
              <a:rPr lang="en-US" dirty="0" smtClean="0"/>
              <a:t>Chua’s missing element</a:t>
            </a:r>
            <a:r>
              <a:rPr lang="en-US" dirty="0" smtClean="0"/>
              <a:t>.</a:t>
            </a:r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10" name="Group 22"/>
            <p:cNvGrpSpPr/>
            <p:nvPr/>
          </p:nvGrpSpPr>
          <p:grpSpPr>
            <a:xfrm rot="5400000">
              <a:off x="5558163" y="866662"/>
              <a:ext cx="991813" cy="2555913"/>
              <a:chOff x="5607291" y="1255923"/>
              <a:chExt cx="991813" cy="2555913"/>
            </a:xfrm>
          </p:grpSpPr>
          <p:sp>
            <p:nvSpPr>
              <p:cNvPr id="13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>
              <a:stCxn id="13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49" y="2362704"/>
            <a:ext cx="4907749" cy="412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17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A/D converters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SPICE simulations.</a:t>
            </a:r>
          </a:p>
          <a:p>
            <a:r>
              <a:rPr lang="en-US" dirty="0" smtClean="0"/>
              <a:t>4.85 volts.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1591" y="2734574"/>
            <a:ext cx="5366649" cy="339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8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11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>
              <a:stCxn id="11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5295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A/D converters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SPICE simulations.</a:t>
            </a:r>
          </a:p>
          <a:p>
            <a:r>
              <a:rPr lang="en-US" dirty="0" smtClean="0"/>
              <a:t>3.85 volts.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0253" y="2832233"/>
            <a:ext cx="5439005" cy="320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7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10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>
              <a:stCxn id="10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8389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Memristor-based PWM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to memristor version.</a:t>
            </a:r>
          </a:p>
          <a:p>
            <a:r>
              <a:rPr lang="en-US" dirty="0" smtClean="0"/>
              <a:t>Needs resetting phase.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65" y="3944203"/>
            <a:ext cx="6777192" cy="13920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7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10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>
              <a:stCxn id="10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1937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Memristor-based PWM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Pre-modulation circuit.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193048"/>
            <a:ext cx="8088304" cy="212957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7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10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>
              <a:stCxn id="10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997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Memristor-based PWM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Pre-modulation circuit.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4"/>
          <a:stretch/>
        </p:blipFill>
        <p:spPr>
          <a:xfrm>
            <a:off x="1105468" y="2752716"/>
            <a:ext cx="6960359" cy="323696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7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10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>
              <a:stCxn id="10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63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Memristor-based PWM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 edge PWM.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32" y="3098324"/>
            <a:ext cx="5358736" cy="2731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8" y="2057400"/>
            <a:ext cx="2843016" cy="445798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8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11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>
              <a:stCxn id="11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5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Memristor-based PWM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 edge PWM.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Operation conditions.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16" y="2682421"/>
            <a:ext cx="3449569" cy="91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232" y="3595543"/>
            <a:ext cx="2227536" cy="61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10" y="4879716"/>
            <a:ext cx="2511180" cy="72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34" y="5585940"/>
            <a:ext cx="2400132" cy="81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12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15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>
              <a:stCxn id="15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91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Memristor-based PWM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 edge PWM.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0"/>
          <a:stretch/>
        </p:blipFill>
        <p:spPr>
          <a:xfrm>
            <a:off x="955343" y="2757966"/>
            <a:ext cx="7233315" cy="336819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6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9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>
              <a:stCxn id="9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285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Memristor-based PWM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Tail edge PWM.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47" y="2677907"/>
            <a:ext cx="6607507" cy="327152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7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10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>
              <a:stCxn id="10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005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Memristor-based PWM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Tail edge PWM.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8"/>
          <a:stretch/>
        </p:blipFill>
        <p:spPr>
          <a:xfrm>
            <a:off x="1268247" y="2781597"/>
            <a:ext cx="6497329" cy="306414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7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10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>
              <a:stCxn id="10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60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622011"/>
            <a:ext cx="6508377" cy="1217905"/>
          </a:xfrm>
        </p:spPr>
        <p:txBody>
          <a:bodyPr/>
          <a:lstStyle/>
          <a:p>
            <a:r>
              <a:rPr lang="en-US" dirty="0"/>
              <a:t>HP Memristor.</a:t>
            </a:r>
            <a:endParaRPr lang="en-US" dirty="0" smtClean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37" y="3369646"/>
            <a:ext cx="3911463" cy="255348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10" name="Group 22"/>
            <p:cNvGrpSpPr/>
            <p:nvPr/>
          </p:nvGrpSpPr>
          <p:grpSpPr>
            <a:xfrm rot="5400000">
              <a:off x="5558163" y="866662"/>
              <a:ext cx="991813" cy="2555913"/>
              <a:chOff x="5607291" y="1255923"/>
              <a:chExt cx="991813" cy="2555913"/>
            </a:xfrm>
          </p:grpSpPr>
          <p:sp>
            <p:nvSpPr>
              <p:cNvPr id="13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>
              <a:stCxn id="13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91" y="3522845"/>
            <a:ext cx="4743024" cy="63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03" y="4650831"/>
            <a:ext cx="2362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666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Memristor-based PWM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Center PWM Design #1.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46" y="2781596"/>
            <a:ext cx="6136909" cy="361920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7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10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>
              <a:stCxn id="10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17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Memristor-based PWM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Center PWM Design #1.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214" y="3104084"/>
            <a:ext cx="4911573" cy="159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7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10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>
              <a:stCxn id="10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34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Memristor-based PWM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Center PWM Design #1.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7"/>
          <a:stretch/>
        </p:blipFill>
        <p:spPr>
          <a:xfrm>
            <a:off x="661917" y="2702539"/>
            <a:ext cx="7820167" cy="365832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7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10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>
              <a:stCxn id="10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11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Memristor-based PWM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Center PWM Design #2.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3" y="2690765"/>
            <a:ext cx="8562975" cy="35718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7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10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>
              <a:stCxn id="10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264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Memristor-based PWM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Center PWM Design #2.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525" y="2209800"/>
            <a:ext cx="2825086" cy="445977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7" y="3164300"/>
            <a:ext cx="5317508" cy="79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7" y="4055425"/>
            <a:ext cx="5140087" cy="82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10" y="5090402"/>
            <a:ext cx="5295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9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12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>
              <a:stCxn id="12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04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Memristor-based PWM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Center PWM Design #2.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0"/>
          <a:stretch/>
        </p:blipFill>
        <p:spPr>
          <a:xfrm>
            <a:off x="515203" y="2702641"/>
            <a:ext cx="8113594" cy="387595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10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13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>
              <a:stCxn id="13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27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18622" y="1648708"/>
            <a:ext cx="5838939" cy="991813"/>
            <a:chOff x="3018622" y="1648708"/>
            <a:chExt cx="5838939" cy="991813"/>
          </a:xfrm>
        </p:grpSpPr>
        <p:grpSp>
          <p:nvGrpSpPr>
            <p:cNvPr id="7" name="Group 6"/>
            <p:cNvGrpSpPr/>
            <p:nvPr/>
          </p:nvGrpSpPr>
          <p:grpSpPr>
            <a:xfrm rot="5400000">
              <a:off x="5558159" y="866658"/>
              <a:ext cx="991813" cy="2555913"/>
              <a:chOff x="5607291" y="1255923"/>
              <a:chExt cx="991813" cy="2555913"/>
            </a:xfrm>
          </p:grpSpPr>
          <p:sp>
            <p:nvSpPr>
              <p:cNvPr id="10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762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5847686" y="1923048"/>
                <a:ext cx="511171" cy="14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>
              <a:stCxn id="10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1" y="4217158"/>
            <a:ext cx="9144000" cy="264084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23131" y="4630670"/>
            <a:ext cx="6697739" cy="1538117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Questions!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342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18622" y="1648708"/>
            <a:ext cx="5838939" cy="991813"/>
            <a:chOff x="3018622" y="1648708"/>
            <a:chExt cx="5838939" cy="991813"/>
          </a:xfrm>
        </p:grpSpPr>
        <p:grpSp>
          <p:nvGrpSpPr>
            <p:cNvPr id="7" name="Group 6"/>
            <p:cNvGrpSpPr/>
            <p:nvPr/>
          </p:nvGrpSpPr>
          <p:grpSpPr>
            <a:xfrm rot="5400000">
              <a:off x="5558159" y="866658"/>
              <a:ext cx="991813" cy="2555913"/>
              <a:chOff x="5607291" y="1255923"/>
              <a:chExt cx="991813" cy="2555913"/>
            </a:xfrm>
          </p:grpSpPr>
          <p:sp>
            <p:nvSpPr>
              <p:cNvPr id="10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762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5847686" y="1923048"/>
                <a:ext cx="511171" cy="14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>
              <a:stCxn id="10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1" y="4217158"/>
            <a:ext cx="9144000" cy="264084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23131" y="4630670"/>
            <a:ext cx="6697739" cy="1538117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THANKS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8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Memristor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53021"/>
            <a:ext cx="4401239" cy="3916363"/>
          </a:xfrm>
        </p:spPr>
        <p:txBody>
          <a:bodyPr/>
          <a:lstStyle/>
          <a:p>
            <a:r>
              <a:rPr lang="en-US" dirty="0" smtClean="0"/>
              <a:t>Memristor-based oscillators.</a:t>
            </a:r>
          </a:p>
          <a:p>
            <a:r>
              <a:rPr lang="en-US" dirty="0" smtClean="0"/>
              <a:t>Programmable analog circuits.</a:t>
            </a:r>
            <a:endParaRPr lang="en-US" dirty="0"/>
          </a:p>
          <a:p>
            <a:r>
              <a:rPr lang="en-US" dirty="0" smtClean="0"/>
              <a:t>Neuromorphic circuits.</a:t>
            </a:r>
          </a:p>
          <a:p>
            <a:r>
              <a:rPr lang="en-US" dirty="0" smtClean="0"/>
              <a:t>Chaotic systems. </a:t>
            </a:r>
          </a:p>
        </p:txBody>
      </p:sp>
      <p:grpSp>
        <p:nvGrpSpPr>
          <p:cNvPr id="5" name="Group 4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6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9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>
              <a:stCxn id="9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039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Neuromorphic circuits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770" y="2495035"/>
            <a:ext cx="7703579" cy="341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9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12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>
              <a:stCxn id="12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3566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Memristor networks analysis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771413"/>
            <a:ext cx="5865624" cy="41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 series network.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23" y="2402332"/>
            <a:ext cx="2163763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041" y="3624050"/>
            <a:ext cx="3799939" cy="145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12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15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>
              <a:stCxn id="15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524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Memristor networks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 parallel network.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744" y="2791569"/>
            <a:ext cx="4245664" cy="183896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9" y="2791569"/>
            <a:ext cx="3931997" cy="84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9" y="3823680"/>
            <a:ext cx="3706154" cy="141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8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11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>
              <a:stCxn id="11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231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controlled oscillator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Memristor-based VCO</a:t>
            </a:r>
            <a:endParaRPr lang="en-US" dirty="0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2547175" y="2867277"/>
            <a:ext cx="4801076" cy="3445388"/>
            <a:chOff x="1093" y="11524"/>
            <a:chExt cx="4312" cy="2926"/>
          </a:xfrm>
        </p:grpSpPr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1093" y="13992"/>
              <a:ext cx="4176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 rot="5400000">
              <a:off x="2041" y="11759"/>
              <a:ext cx="517" cy="544"/>
            </a:xfrm>
            <a:prstGeom prst="flowChartExtra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AutoShape 5"/>
            <p:cNvSpPr>
              <a:spLocks noChangeArrowheads="1"/>
            </p:cNvSpPr>
            <p:nvPr/>
          </p:nvSpPr>
          <p:spPr bwMode="auto">
            <a:xfrm rot="5400000">
              <a:off x="2041" y="12535"/>
              <a:ext cx="518" cy="544"/>
            </a:xfrm>
            <a:prstGeom prst="flowChartExtra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054" name="AutoShape 6"/>
            <p:cNvCxnSpPr>
              <a:cxnSpLocks noChangeShapeType="1"/>
            </p:cNvCxnSpPr>
            <p:nvPr/>
          </p:nvCxnSpPr>
          <p:spPr bwMode="auto">
            <a:xfrm flipH="1">
              <a:off x="1670" y="11901"/>
              <a:ext cx="3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5" name="AutoShape 7"/>
            <p:cNvCxnSpPr>
              <a:cxnSpLocks noChangeShapeType="1"/>
            </p:cNvCxnSpPr>
            <p:nvPr/>
          </p:nvCxnSpPr>
          <p:spPr bwMode="auto">
            <a:xfrm flipH="1">
              <a:off x="1670" y="12912"/>
              <a:ext cx="3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6" name="AutoShape 8"/>
            <p:cNvCxnSpPr>
              <a:cxnSpLocks noChangeShapeType="1"/>
            </p:cNvCxnSpPr>
            <p:nvPr/>
          </p:nvCxnSpPr>
          <p:spPr bwMode="auto">
            <a:xfrm flipH="1">
              <a:off x="2572" y="12030"/>
              <a:ext cx="17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7" name="AutoShape 9"/>
            <p:cNvCxnSpPr>
              <a:cxnSpLocks noChangeShapeType="1"/>
            </p:cNvCxnSpPr>
            <p:nvPr/>
          </p:nvCxnSpPr>
          <p:spPr bwMode="auto">
            <a:xfrm flipH="1">
              <a:off x="2572" y="12807"/>
              <a:ext cx="17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8" name="AutoShape 10"/>
            <p:cNvCxnSpPr>
              <a:cxnSpLocks noChangeShapeType="1"/>
            </p:cNvCxnSpPr>
            <p:nvPr/>
          </p:nvCxnSpPr>
          <p:spPr bwMode="auto">
            <a:xfrm>
              <a:off x="2746" y="12031"/>
              <a:ext cx="0" cy="25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9" name="AutoShape 11"/>
            <p:cNvCxnSpPr>
              <a:cxnSpLocks noChangeShapeType="1"/>
            </p:cNvCxnSpPr>
            <p:nvPr/>
          </p:nvCxnSpPr>
          <p:spPr bwMode="auto">
            <a:xfrm>
              <a:off x="2746" y="12549"/>
              <a:ext cx="0" cy="25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60" name="AutoShape 12"/>
            <p:cNvCxnSpPr>
              <a:cxnSpLocks noChangeShapeType="1"/>
            </p:cNvCxnSpPr>
            <p:nvPr/>
          </p:nvCxnSpPr>
          <p:spPr bwMode="auto">
            <a:xfrm flipH="1">
              <a:off x="2757" y="12289"/>
              <a:ext cx="17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61" name="AutoShape 13"/>
            <p:cNvCxnSpPr>
              <a:cxnSpLocks noChangeShapeType="1"/>
            </p:cNvCxnSpPr>
            <p:nvPr/>
          </p:nvCxnSpPr>
          <p:spPr bwMode="auto">
            <a:xfrm flipH="1">
              <a:off x="2746" y="12548"/>
              <a:ext cx="17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62" name="AutoShape 14"/>
            <p:cNvCxnSpPr>
              <a:cxnSpLocks noChangeShapeType="1"/>
            </p:cNvCxnSpPr>
            <p:nvPr/>
          </p:nvCxnSpPr>
          <p:spPr bwMode="auto">
            <a:xfrm flipH="1">
              <a:off x="1659" y="12147"/>
              <a:ext cx="35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63" name="AutoShape 15"/>
            <p:cNvCxnSpPr>
              <a:cxnSpLocks noChangeShapeType="1"/>
            </p:cNvCxnSpPr>
            <p:nvPr/>
          </p:nvCxnSpPr>
          <p:spPr bwMode="auto">
            <a:xfrm flipH="1">
              <a:off x="1659" y="12690"/>
              <a:ext cx="35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64" name="AutoShape 16"/>
            <p:cNvCxnSpPr>
              <a:cxnSpLocks noChangeShapeType="1"/>
            </p:cNvCxnSpPr>
            <p:nvPr/>
          </p:nvCxnSpPr>
          <p:spPr bwMode="auto">
            <a:xfrm>
              <a:off x="1659" y="12147"/>
              <a:ext cx="1" cy="5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65" name="AutoShape 17"/>
            <p:cNvCxnSpPr>
              <a:cxnSpLocks noChangeShapeType="1"/>
            </p:cNvCxnSpPr>
            <p:nvPr/>
          </p:nvCxnSpPr>
          <p:spPr bwMode="auto">
            <a:xfrm flipH="1">
              <a:off x="1398" y="12407"/>
              <a:ext cx="26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66" name="AutoShape 18"/>
            <p:cNvCxnSpPr>
              <a:cxnSpLocks noChangeShapeType="1"/>
            </p:cNvCxnSpPr>
            <p:nvPr/>
          </p:nvCxnSpPr>
          <p:spPr bwMode="auto">
            <a:xfrm flipH="1">
              <a:off x="3437" y="12419"/>
              <a:ext cx="35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067" name="Group 19"/>
            <p:cNvGrpSpPr>
              <a:grpSpLocks/>
            </p:cNvGrpSpPr>
            <p:nvPr/>
          </p:nvGrpSpPr>
          <p:grpSpPr bwMode="auto">
            <a:xfrm>
              <a:off x="4627" y="12807"/>
              <a:ext cx="119" cy="258"/>
              <a:chOff x="8595" y="3811"/>
              <a:chExt cx="255" cy="583"/>
            </a:xfrm>
          </p:grpSpPr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8595" y="3811"/>
                <a:ext cx="255" cy="1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8595" y="3945"/>
                <a:ext cx="255" cy="44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70" name="Group 22"/>
            <p:cNvGrpSpPr>
              <a:grpSpLocks/>
            </p:cNvGrpSpPr>
            <p:nvPr/>
          </p:nvGrpSpPr>
          <p:grpSpPr bwMode="auto">
            <a:xfrm flipV="1">
              <a:off x="4627" y="13324"/>
              <a:ext cx="119" cy="257"/>
              <a:chOff x="8595" y="3811"/>
              <a:chExt cx="255" cy="583"/>
            </a:xfrm>
          </p:grpSpPr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8595" y="3811"/>
                <a:ext cx="255" cy="1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 flipH="1" flipV="1">
                <a:off x="8595" y="3945"/>
                <a:ext cx="255" cy="44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073" name="AutoShape 25"/>
            <p:cNvCxnSpPr>
              <a:cxnSpLocks noChangeShapeType="1"/>
            </p:cNvCxnSpPr>
            <p:nvPr/>
          </p:nvCxnSpPr>
          <p:spPr bwMode="auto">
            <a:xfrm>
              <a:off x="4681" y="13065"/>
              <a:ext cx="0" cy="25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74" name="AutoShape 26"/>
            <p:cNvCxnSpPr>
              <a:cxnSpLocks noChangeShapeType="1"/>
            </p:cNvCxnSpPr>
            <p:nvPr/>
          </p:nvCxnSpPr>
          <p:spPr bwMode="auto">
            <a:xfrm>
              <a:off x="4355" y="12425"/>
              <a:ext cx="32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75" name="AutoShape 27"/>
            <p:cNvCxnSpPr>
              <a:cxnSpLocks noChangeShapeType="1"/>
            </p:cNvCxnSpPr>
            <p:nvPr/>
          </p:nvCxnSpPr>
          <p:spPr bwMode="auto">
            <a:xfrm flipV="1">
              <a:off x="4681" y="12421"/>
              <a:ext cx="0" cy="4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76" name="AutoShape 28"/>
            <p:cNvCxnSpPr>
              <a:cxnSpLocks noChangeShapeType="1"/>
            </p:cNvCxnSpPr>
            <p:nvPr/>
          </p:nvCxnSpPr>
          <p:spPr bwMode="auto">
            <a:xfrm flipH="1">
              <a:off x="4681" y="13172"/>
              <a:ext cx="35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077" name="AutoShape 29"/>
            <p:cNvSpPr>
              <a:spLocks noChangeArrowheads="1"/>
            </p:cNvSpPr>
            <p:nvPr/>
          </p:nvSpPr>
          <p:spPr bwMode="auto">
            <a:xfrm>
              <a:off x="4638" y="13701"/>
              <a:ext cx="104" cy="112"/>
            </a:xfrm>
            <a:prstGeom prst="flowChartMer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078" name="AutoShape 30"/>
            <p:cNvCxnSpPr>
              <a:cxnSpLocks noChangeShapeType="1"/>
            </p:cNvCxnSpPr>
            <p:nvPr/>
          </p:nvCxnSpPr>
          <p:spPr bwMode="auto">
            <a:xfrm>
              <a:off x="4681" y="13581"/>
              <a:ext cx="0" cy="10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79" name="AutoShape 31"/>
            <p:cNvCxnSpPr>
              <a:cxnSpLocks noChangeShapeType="1"/>
            </p:cNvCxnSpPr>
            <p:nvPr/>
          </p:nvCxnSpPr>
          <p:spPr bwMode="auto">
            <a:xfrm>
              <a:off x="4866" y="13172"/>
              <a:ext cx="11" cy="7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80" name="AutoShape 32"/>
            <p:cNvCxnSpPr>
              <a:cxnSpLocks noChangeShapeType="1"/>
            </p:cNvCxnSpPr>
            <p:nvPr/>
          </p:nvCxnSpPr>
          <p:spPr bwMode="auto">
            <a:xfrm flipH="1">
              <a:off x="1398" y="13877"/>
              <a:ext cx="347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81" name="AutoShape 33"/>
            <p:cNvCxnSpPr>
              <a:cxnSpLocks noChangeShapeType="1"/>
            </p:cNvCxnSpPr>
            <p:nvPr/>
          </p:nvCxnSpPr>
          <p:spPr bwMode="auto">
            <a:xfrm flipV="1">
              <a:off x="1398" y="12407"/>
              <a:ext cx="0" cy="147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082" name="Text Box 34"/>
            <p:cNvSpPr txBox="1">
              <a:spLocks noChangeArrowheads="1"/>
            </p:cNvSpPr>
            <p:nvPr/>
          </p:nvSpPr>
          <p:spPr bwMode="auto">
            <a:xfrm>
              <a:off x="4206" y="12783"/>
              <a:ext cx="544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   R</a:t>
              </a:r>
              <a:r>
                <a:rPr kumimoji="0" lang="en-US" sz="11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a </a:t>
              </a: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3" name="Text Box 35"/>
            <p:cNvSpPr txBox="1">
              <a:spLocks noChangeArrowheads="1"/>
            </p:cNvSpPr>
            <p:nvPr/>
          </p:nvSpPr>
          <p:spPr bwMode="auto">
            <a:xfrm>
              <a:off x="4206" y="13300"/>
              <a:ext cx="54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  R</a:t>
              </a:r>
              <a:r>
                <a:rPr kumimoji="0" lang="en-US" sz="11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b</a:t>
              </a: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4" name="Text Box 36"/>
            <p:cNvSpPr txBox="1">
              <a:spLocks noChangeArrowheads="1"/>
            </p:cNvSpPr>
            <p:nvPr/>
          </p:nvSpPr>
          <p:spPr bwMode="auto">
            <a:xfrm>
              <a:off x="4790" y="12873"/>
              <a:ext cx="615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noProof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V</a:t>
              </a:r>
              <a:r>
                <a:rPr kumimoji="0" lang="en-US" sz="1100" b="0" i="0" u="none" strike="noStrike" cap="none" normalizeH="0" baseline="-25000" noProof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o2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5" name="Text Box 37"/>
            <p:cNvSpPr txBox="1">
              <a:spLocks noChangeArrowheads="1"/>
            </p:cNvSpPr>
            <p:nvPr/>
          </p:nvSpPr>
          <p:spPr bwMode="auto">
            <a:xfrm>
              <a:off x="1482" y="11524"/>
              <a:ext cx="714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 V</a:t>
              </a:r>
              <a:r>
                <a:rPr kumimoji="0" lang="en-US" sz="11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p </a:t>
              </a: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6" name="Text Box 38"/>
            <p:cNvSpPr txBox="1">
              <a:spLocks noChangeArrowheads="1"/>
            </p:cNvSpPr>
            <p:nvPr/>
          </p:nvSpPr>
          <p:spPr bwMode="auto">
            <a:xfrm>
              <a:off x="1489" y="12869"/>
              <a:ext cx="673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V</a:t>
              </a:r>
              <a:r>
                <a:rPr kumimoji="0" lang="en-US" sz="11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n </a:t>
              </a: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7" name="Text Box 39"/>
            <p:cNvSpPr txBox="1">
              <a:spLocks noChangeArrowheads="1"/>
            </p:cNvSpPr>
            <p:nvPr/>
          </p:nvSpPr>
          <p:spPr bwMode="auto">
            <a:xfrm>
              <a:off x="1956" y="11748"/>
              <a:ext cx="257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+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8" name="Text Box 40"/>
            <p:cNvSpPr txBox="1">
              <a:spLocks noChangeArrowheads="1"/>
            </p:cNvSpPr>
            <p:nvPr/>
          </p:nvSpPr>
          <p:spPr bwMode="auto">
            <a:xfrm>
              <a:off x="1956" y="12536"/>
              <a:ext cx="257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+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9" name="Text Box 41"/>
            <p:cNvSpPr txBox="1">
              <a:spLocks noChangeArrowheads="1"/>
            </p:cNvSpPr>
            <p:nvPr/>
          </p:nvSpPr>
          <p:spPr bwMode="auto">
            <a:xfrm>
              <a:off x="1966" y="11971"/>
              <a:ext cx="257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0" name="Text Box 42"/>
            <p:cNvSpPr txBox="1">
              <a:spLocks noChangeArrowheads="1"/>
            </p:cNvSpPr>
            <p:nvPr/>
          </p:nvSpPr>
          <p:spPr bwMode="auto">
            <a:xfrm>
              <a:off x="1956" y="12748"/>
              <a:ext cx="257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-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1" name="Text Box 43"/>
            <p:cNvSpPr txBox="1">
              <a:spLocks noChangeArrowheads="1"/>
            </p:cNvSpPr>
            <p:nvPr/>
          </p:nvSpPr>
          <p:spPr bwMode="auto">
            <a:xfrm>
              <a:off x="3619" y="12298"/>
              <a:ext cx="81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         VGA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2" name="AutoShape 44"/>
            <p:cNvSpPr>
              <a:spLocks noChangeArrowheads="1"/>
            </p:cNvSpPr>
            <p:nvPr/>
          </p:nvSpPr>
          <p:spPr bwMode="auto">
            <a:xfrm>
              <a:off x="2931" y="12184"/>
              <a:ext cx="565" cy="471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3" name="Rectangle 45"/>
            <p:cNvSpPr>
              <a:spLocks noChangeArrowheads="1"/>
            </p:cNvSpPr>
            <p:nvPr/>
          </p:nvSpPr>
          <p:spPr bwMode="auto">
            <a:xfrm>
              <a:off x="3796" y="12223"/>
              <a:ext cx="552" cy="4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4" name="Text Box 46"/>
            <p:cNvSpPr txBox="1">
              <a:spLocks noChangeArrowheads="1"/>
            </p:cNvSpPr>
            <p:nvPr/>
          </p:nvSpPr>
          <p:spPr bwMode="auto">
            <a:xfrm>
              <a:off x="4295" y="12085"/>
              <a:ext cx="565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noProof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V</a:t>
              </a:r>
              <a:r>
                <a:rPr kumimoji="0" lang="en-US" sz="1100" b="0" i="0" u="none" strike="noStrike" cap="none" normalizeH="0" baseline="-25000" noProof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o1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5" name="Oval 47"/>
            <p:cNvSpPr>
              <a:spLocks noChangeArrowheads="1"/>
            </p:cNvSpPr>
            <p:nvPr/>
          </p:nvSpPr>
          <p:spPr bwMode="auto">
            <a:xfrm>
              <a:off x="3496" y="12360"/>
              <a:ext cx="114" cy="1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53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56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>
              <a:stCxn id="56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069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controlled oscillator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 frequency,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Operation conditions,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4445" y="2760701"/>
            <a:ext cx="33432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826" y="4449990"/>
            <a:ext cx="45815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 rot="18897209">
            <a:off x="6843339" y="925750"/>
            <a:ext cx="2369452" cy="344065"/>
            <a:chOff x="3018622" y="1648708"/>
            <a:chExt cx="5838939" cy="991813"/>
          </a:xfrm>
        </p:grpSpPr>
        <p:grpSp>
          <p:nvGrpSpPr>
            <p:cNvPr id="9" name="Group 22"/>
            <p:cNvGrpSpPr/>
            <p:nvPr/>
          </p:nvGrpSpPr>
          <p:grpSpPr>
            <a:xfrm rot="5400000">
              <a:off x="5558165" y="866664"/>
              <a:ext cx="991813" cy="2555913"/>
              <a:chOff x="5607291" y="1255923"/>
              <a:chExt cx="991813" cy="2555913"/>
            </a:xfrm>
          </p:grpSpPr>
          <p:sp>
            <p:nvSpPr>
              <p:cNvPr id="12" name="Rectangle 20"/>
              <p:cNvSpPr>
                <a:spLocks noChangeArrowheads="1"/>
              </p:cNvSpPr>
              <p:nvPr/>
            </p:nvSpPr>
            <p:spPr bwMode="auto">
              <a:xfrm>
                <a:off x="5607291" y="1255923"/>
                <a:ext cx="991813" cy="5133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21"/>
              <p:cNvSpPr>
                <a:spLocks noChangeArrowheads="1"/>
              </p:cNvSpPr>
              <p:nvPr/>
            </p:nvSpPr>
            <p:spPr bwMode="auto">
              <a:xfrm>
                <a:off x="5607291" y="1410160"/>
                <a:ext cx="991813" cy="239066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5847686" y="1936696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5871993" y="213727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5649530" y="2370748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5897696" y="2591768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6112528" y="2598146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 flipH="1">
                <a:off x="6055319" y="2815817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>
                <a:off x="609416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5873824" y="303061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5647692" y="3250270"/>
                <a:ext cx="511171" cy="1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5881172" y="3471290"/>
                <a:ext cx="231355" cy="158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 flipH="1">
                <a:off x="5925723" y="3623343"/>
                <a:ext cx="367953" cy="903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>
              <a:stCxn id="12" idx="0"/>
            </p:cNvCxnSpPr>
            <p:nvPr/>
          </p:nvCxnSpPr>
          <p:spPr>
            <a:xfrm>
              <a:off x="7332023" y="2144616"/>
              <a:ext cx="1525538" cy="1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018622" y="2135581"/>
              <a:ext cx="17627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1271460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3222</TotalTime>
  <Words>282</Words>
  <Application>Microsoft Office PowerPoint</Application>
  <PresentationFormat>On-screen Show (4:3)</PresentationFormat>
  <Paragraphs>122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Plaza</vt:lpstr>
      <vt:lpstr>Memristor-based Applications</vt:lpstr>
      <vt:lpstr>Introduction</vt:lpstr>
      <vt:lpstr>Introduction</vt:lpstr>
      <vt:lpstr>Memristor applications</vt:lpstr>
      <vt:lpstr>Neuromorphic circuits</vt:lpstr>
      <vt:lpstr>Memristor networks analysis</vt:lpstr>
      <vt:lpstr>Memristor networks analysis</vt:lpstr>
      <vt:lpstr>Voltage controlled oscillator</vt:lpstr>
      <vt:lpstr>Voltage controlled oscillator </vt:lpstr>
      <vt:lpstr>Voltage controlled oscillator</vt:lpstr>
      <vt:lpstr>D/A converters</vt:lpstr>
      <vt:lpstr>D/A converters</vt:lpstr>
      <vt:lpstr>D/A converters</vt:lpstr>
      <vt:lpstr>D/A converters</vt:lpstr>
      <vt:lpstr>D/A converters</vt:lpstr>
      <vt:lpstr>D/A converters</vt:lpstr>
      <vt:lpstr>A/D converters</vt:lpstr>
      <vt:lpstr>A/D converters</vt:lpstr>
      <vt:lpstr>A/D converters</vt:lpstr>
      <vt:lpstr>A/D converters</vt:lpstr>
      <vt:lpstr>A/D converters</vt:lpstr>
      <vt:lpstr>Memristor-based PWM</vt:lpstr>
      <vt:lpstr>Memristor-based PWM</vt:lpstr>
      <vt:lpstr>Memristor-based PWM</vt:lpstr>
      <vt:lpstr>Memristor-based PWM</vt:lpstr>
      <vt:lpstr>Memristor-based PWM</vt:lpstr>
      <vt:lpstr>Memristor-based PWM</vt:lpstr>
      <vt:lpstr>Memristor-based PWM</vt:lpstr>
      <vt:lpstr>Memristor-based PWM</vt:lpstr>
      <vt:lpstr>Memristor-based PWM</vt:lpstr>
      <vt:lpstr>Memristor-based PWM</vt:lpstr>
      <vt:lpstr>Memristor-based PWM</vt:lpstr>
      <vt:lpstr>Memristor-based PWM</vt:lpstr>
      <vt:lpstr>Memristor-based PWM</vt:lpstr>
      <vt:lpstr>Memristor-based PWM</vt:lpstr>
      <vt:lpstr>Questions!</vt:lpstr>
      <vt:lpstr>THANKS</vt:lpstr>
    </vt:vector>
  </TitlesOfParts>
  <Company>UTK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1. Introduction</dc:title>
  <dc:creator>Husheng Li</dc:creator>
  <cp:lastModifiedBy>AHMED</cp:lastModifiedBy>
  <cp:revision>87</cp:revision>
  <dcterms:created xsi:type="dcterms:W3CDTF">2013-07-11T03:37:09Z</dcterms:created>
  <dcterms:modified xsi:type="dcterms:W3CDTF">2016-07-09T08:39:54Z</dcterms:modified>
</cp:coreProperties>
</file>