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95" r:id="rId2"/>
  </p:sldMasterIdLst>
  <p:notesMasterIdLst>
    <p:notesMasterId r:id="rId25"/>
  </p:notesMasterIdLst>
  <p:sldIdLst>
    <p:sldId id="256" r:id="rId3"/>
    <p:sldId id="257" r:id="rId4"/>
    <p:sldId id="284" r:id="rId5"/>
    <p:sldId id="285" r:id="rId6"/>
    <p:sldId id="286" r:id="rId7"/>
    <p:sldId id="287" r:id="rId8"/>
    <p:sldId id="276" r:id="rId9"/>
    <p:sldId id="260" r:id="rId10"/>
    <p:sldId id="301" r:id="rId11"/>
    <p:sldId id="288" r:id="rId12"/>
    <p:sldId id="289" r:id="rId13"/>
    <p:sldId id="290" r:id="rId14"/>
    <p:sldId id="291" r:id="rId15"/>
    <p:sldId id="292" r:id="rId16"/>
    <p:sldId id="293" r:id="rId17"/>
    <p:sldId id="294" r:id="rId18"/>
    <p:sldId id="295" r:id="rId19"/>
    <p:sldId id="296" r:id="rId20"/>
    <p:sldId id="297" r:id="rId21"/>
    <p:sldId id="298" r:id="rId22"/>
    <p:sldId id="300"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026" y="4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AED43-E50B-4CFE-BAB6-C624BF607A1F}" type="datetimeFigureOut">
              <a:rPr lang="en-IN" smtClean="0"/>
              <a:t>09-07-2016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85E88C-FF78-4250-83B9-33943B5E10E3}" type="slidenum">
              <a:rPr lang="en-IN" smtClean="0"/>
              <a:t>‹#›</a:t>
            </a:fld>
            <a:endParaRPr lang="en-IN"/>
          </a:p>
        </p:txBody>
      </p:sp>
    </p:spTree>
    <p:extLst>
      <p:ext uri="{BB962C8B-B14F-4D97-AF65-F5344CB8AC3E}">
        <p14:creationId xmlns:p14="http://schemas.microsoft.com/office/powerpoint/2010/main" val="220310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F685E88C-FF78-4250-83B9-33943B5E10E3}" type="slidenum">
              <a:rPr lang="en-IN" smtClean="0"/>
              <a:t>1</a:t>
            </a:fld>
            <a:endParaRPr lang="en-IN"/>
          </a:p>
        </p:txBody>
      </p:sp>
    </p:spTree>
    <p:extLst>
      <p:ext uri="{BB962C8B-B14F-4D97-AF65-F5344CB8AC3E}">
        <p14:creationId xmlns:p14="http://schemas.microsoft.com/office/powerpoint/2010/main" val="3867313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5" cstate="print"/>
          <a:stretch>
            <a:fillRect/>
          </a:stretch>
        </p:blipFill>
        <p:spPr>
          <a:xfrm>
            <a:off x="7662119" y="2819400"/>
            <a:ext cx="1461333" cy="2293850"/>
          </a:xfrm>
          <a:prstGeom prst="rect">
            <a:avLst/>
          </a:prstGeom>
        </p:spPr>
      </p:pic>
      <p:pic>
        <p:nvPicPr>
          <p:cNvPr id="11" name="Picture 10"/>
          <p:cNvPicPr>
            <a:picLocks/>
          </p:cNvPicPr>
          <p:nvPr/>
        </p:nvPicPr>
        <p:blipFill>
          <a:blip r:embed="rId6" cstate="print"/>
          <a:stretch>
            <a:fillRect/>
          </a:stretch>
        </p:blipFill>
        <p:spPr>
          <a:xfrm>
            <a:off x="20548" y="5089818"/>
            <a:ext cx="9098280" cy="1737360"/>
          </a:xfrm>
          <a:prstGeom prst="rect">
            <a:avLst/>
          </a:prstGeom>
        </p:spPr>
      </p:pic>
      <p:sp>
        <p:nvSpPr>
          <p:cNvPr id="14" name="Rectangle 13"/>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DC077917-7EF8-4E8C-9631-5C9D789453F5}" type="datetime1">
              <a:rPr lang="en-IN" smtClean="0"/>
              <a:t>09-07-2016</a:t>
            </a:fld>
            <a:endParaRPr lang="en-IN"/>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t>‹#›</a:t>
            </a:fld>
            <a:endParaRPr lang="en-IN"/>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D084EF35-5D63-425F-876B-7D16A22BBB29}" type="datetime1">
              <a:rPr lang="en-IN" smtClean="0"/>
              <a:t>09-07-2016</a:t>
            </a:fld>
            <a:endParaRPr lang="en-IN"/>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N"/>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t>‹#›</a:t>
            </a:fld>
            <a:endParaRPr lang="en-IN"/>
          </a:p>
        </p:txBody>
      </p:sp>
      <p:sp>
        <p:nvSpPr>
          <p:cNvPr id="6" name="Rectangle 5"/>
          <p:cNvSpPr/>
          <p:nvPr/>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p:transition spd="slow">
    <p:push/>
  </p:transition>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DCB3703-776D-4F77-91F8-2818F38E3492}" type="datetime1">
              <a:rPr lang="en-IN" smtClean="0"/>
              <a:t>09-07-2016</a:t>
            </a:fld>
            <a:endParaRPr lang="en-IN"/>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056D0-8D4B-476D-ACBE-CC7AAAD964A8}" type="datetime1">
              <a:rPr lang="en-IN" smtClean="0"/>
              <a:t>09-07-2016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08CE9B-A4E9-4BC8-9248-371F6F7B6234}" type="slidenum">
              <a:rPr lang="en-IN" smtClean="0"/>
              <a:t>‹#›</a:t>
            </a:fld>
            <a:endParaRPr lang="en-IN"/>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BF43B557-4D40-4800-B824-F7515E626056}" type="datetime1">
              <a:rPr lang="en-IN" smtClean="0"/>
              <a:t>09-07-2016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0DB951E0-CA76-4851-BF5E-383406DE3264}" type="datetime1">
              <a:rPr lang="en-IN" smtClean="0"/>
              <a:t>09-07-2016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D08CE9B-A4E9-4BC8-9248-371F6F7B6234}"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077917-7EF8-4E8C-9631-5C9D789453F5}" type="datetime1">
              <a:rPr lang="en-IN" smtClean="0"/>
              <a:t>09-07-2016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08CE9B-A4E9-4BC8-9248-371F6F7B6234}" type="slidenum">
              <a:rPr lang="en-IN" smtClean="0"/>
              <a:t>‹#›</a:t>
            </a:fld>
            <a:endParaRPr lang="en-IN"/>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ransition spd="slow">
    <p:push/>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64F04A2-883F-4120-AC51-CB20978283EF}" type="datetime1">
              <a:rPr lang="en-IN" smtClean="0"/>
              <a:t>09-07-2016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08CE9B-A4E9-4BC8-9248-371F6F7B6234}"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push/>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7/9/2016</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EC60978-858C-4B04-885E-84E64E513B26}" type="datetime1">
              <a:rPr lang="en-IN" smtClean="0"/>
              <a:t>09-07-2016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08CE9B-A4E9-4BC8-9248-371F6F7B6234}"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sh/>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84EF35-5D63-425F-876B-7D16A22BBB29}" type="datetime1">
              <a:rPr lang="en-IN" smtClean="0"/>
              <a:t>09-07-2016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r>
              <a:rPr lang="en-IN" smtClean="0"/>
              <a:t>Slide </a:t>
            </a:r>
            <a:fld id="{5D08CE9B-A4E9-4BC8-9248-371F6F7B6234}" type="slidenum">
              <a:rPr lang="en-IN" smtClean="0"/>
              <a:pPr/>
              <a:t>‹#›</a:t>
            </a:fld>
            <a:r>
              <a:rPr lang="en-IN" smtClean="0"/>
              <a:t> of 27</a:t>
            </a:r>
            <a:endParaRPr lang="en-IN"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5D08CE9B-A4E9-4BC8-9248-371F6F7B6234}" type="slidenum">
              <a:rPr lang="en-IN" smtClean="0"/>
              <a:t>‹#›</a:t>
            </a:fld>
            <a:endParaRPr lang="en-IN"/>
          </a:p>
        </p:txBody>
      </p:sp>
      <p:sp>
        <p:nvSpPr>
          <p:cNvPr id="7" name="Oval 6"/>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ransition spd="slow">
    <p:push/>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E7BD77-CA10-4731-B061-5013A0964881}" type="datetime1">
              <a:rPr lang="en-IN" smtClean="0"/>
              <a:t>09-07-2016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951E0-CA76-4851-BF5E-383406DE3264}" type="datetime1">
              <a:rPr lang="en-IN" smtClean="0"/>
              <a:t>09-07-2016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03020-D53B-411C-AA03-5948286620A5}" type="datetime1">
              <a:rPr lang="en-IN" smtClean="0"/>
              <a:t>09-07-2016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B3703-776D-4F77-91F8-2818F38E3492}" type="datetime1">
              <a:rPr lang="en-IN" smtClean="0"/>
              <a:t>09-07-2016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08CE9B-A4E9-4BC8-9248-371F6F7B6234}" type="slidenum">
              <a:rPr lang="en-IN" smtClean="0"/>
              <a:t>‹#›</a:t>
            </a:fld>
            <a:endParaRPr lang="en-I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ransition spd="slow">
    <p:push/>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056D0-8D4B-476D-ACBE-CC7AAAD964A8}" type="datetime1">
              <a:rPr lang="en-IN" smtClean="0"/>
              <a:t>09-07-2016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43B557-4D40-4800-B824-F7515E626056}" type="datetime1">
              <a:rPr lang="en-IN" smtClean="0"/>
              <a:t>09-07-2016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E64F04A2-883F-4120-AC51-CB20978283EF}" type="datetime1">
              <a:rPr lang="en-IN" smtClean="0"/>
              <a:t>09-07-2016</a:t>
            </a:fld>
            <a:endParaRPr lang="en-IN"/>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D084EF35-5D63-425F-876B-7D16A22BBB29}" type="datetime1">
              <a:rPr lang="en-IN" smtClean="0"/>
              <a:t>09-07-2016</a:t>
            </a:fld>
            <a:endParaRPr lang="en-IN"/>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IN"/>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5D08CE9B-A4E9-4BC8-9248-371F6F7B6234}" type="slidenum">
              <a:rPr lang="en-IN" smtClean="0"/>
              <a:t>‹#›</a:t>
            </a:fld>
            <a:endParaRPr lang="en-IN"/>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push/>
  </p:transition>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C60978-858C-4B04-885E-84E64E513B26}" type="datetime1">
              <a:rPr lang="en-IN" smtClean="0"/>
              <a:t>09-07-2016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BE7BD77-CA10-4731-B061-5013A0964881}" type="datetime1">
              <a:rPr lang="en-IN" smtClean="0"/>
              <a:t>09-07-2016</a:t>
            </a:fld>
            <a:endParaRPr lang="en-IN"/>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N"/>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t>‹#›</a:t>
            </a:fld>
            <a:endParaRPr lang="en-IN"/>
          </a:p>
        </p:txBody>
      </p:sp>
      <p:pic>
        <p:nvPicPr>
          <p:cNvPr id="6" name="Picture 5"/>
          <p:cNvPicPr>
            <a:picLocks noChangeAspect="1"/>
          </p:cNvPicPr>
          <p:nvPr/>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4EF35-5D63-425F-876B-7D16A22BBB29}" type="datetime1">
              <a:rPr lang="en-IN" smtClean="0"/>
              <a:t>09-07-2016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D08CE9B-A4E9-4BC8-9248-371F6F7B6234}" type="slidenum">
              <a:rPr lang="en-IN" smtClean="0"/>
              <a:t>‹#›</a:t>
            </a:fld>
            <a:endParaRPr lang="en-IN"/>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spd="slow">
    <p:push/>
  </p:transition>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D084EF35-5D63-425F-876B-7D16A22BBB29}" type="datetime1">
              <a:rPr lang="en-IN" smtClean="0"/>
              <a:t>09-07-2016</a:t>
            </a:fld>
            <a:endParaRPr lang="en-IN"/>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N"/>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t>‹#›</a:t>
            </a:fld>
            <a:endParaRPr lang="en-IN"/>
          </a:p>
        </p:txBody>
      </p:sp>
      <p:sp>
        <p:nvSpPr>
          <p:cNvPr id="7" name="Rectangle 6"/>
          <p:cNvSpPr/>
          <p:nvPr/>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3503020-D53B-411C-AA03-5948286620A5}" type="datetime1">
              <a:rPr lang="en-IN" smtClean="0"/>
              <a:t>09-07-2016</a:t>
            </a:fld>
            <a:endParaRPr lang="en-IN"/>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D08CE9B-A4E9-4BC8-9248-371F6F7B6234}" type="slidenum">
              <a:rPr lang="en-IN" smtClean="0"/>
              <a:t>‹#›</a:t>
            </a:fld>
            <a:endParaRPr lang="en-IN"/>
          </a:p>
        </p:txBody>
      </p:sp>
    </p:spTree>
  </p:cSld>
  <p:clrMapOvr>
    <a:masterClrMapping/>
  </p:clrMapOvr>
  <p:transition spd="slow">
    <p:pu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4EF35-5D63-425F-876B-7D16A22BBB29}" type="datetime1">
              <a:rPr lang="en-IN" smtClean="0"/>
              <a:t>09-07-2016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0000"/>
                </a:solidFill>
              </a:defRPr>
            </a:lvl1pPr>
          </a:lstStyle>
          <a:p>
            <a:r>
              <a:rPr lang="en-IN" dirty="0" smtClean="0"/>
              <a:t>Slide </a:t>
            </a:r>
            <a:fld id="{5D08CE9B-A4E9-4BC8-9248-371F6F7B6234}" type="slidenum">
              <a:rPr lang="en-IN" smtClean="0"/>
              <a:pPr/>
              <a:t>‹#›</a:t>
            </a:fld>
            <a:r>
              <a:rPr lang="en-IN" dirty="0" smtClean="0"/>
              <a:t> of 27</a:t>
            </a:r>
            <a:endParaRPr lang="en-IN"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ransition spd="slow">
    <p:push/>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084EF35-5D63-425F-876B-7D16A22BBB29}" type="datetime1">
              <a:rPr lang="en-IN" smtClean="0"/>
              <a:t>09-07-2016</a:t>
            </a:fld>
            <a:endParaRPr lang="en-I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I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r>
              <a:rPr lang="en-IN" smtClean="0"/>
              <a:t>Slide </a:t>
            </a:r>
            <a:fld id="{5D08CE9B-A4E9-4BC8-9248-371F6F7B6234}" type="slidenum">
              <a:rPr lang="en-IN" smtClean="0"/>
              <a:pPr/>
              <a:t>‹#›</a:t>
            </a:fld>
            <a:r>
              <a:rPr lang="en-IN" smtClean="0"/>
              <a:t> of 27</a:t>
            </a:r>
            <a:endParaRPr lang="en-IN" dirty="0"/>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push/>
  </p:transition>
  <p:timing>
    <p:tnLst>
      <p:par>
        <p:cTn id="1" dur="indefinite" restart="never" nodeType="tmRoot"/>
      </p:par>
    </p:tnLst>
  </p:timing>
  <p:hf sldNum="0" hdr="0" ftr="0" dt="0"/>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Open-loop_controller" TargetMode="External"/><Relationship Id="rId2" Type="http://schemas.openxmlformats.org/officeDocument/2006/relationships/hyperlink" Target="https://en.wikipedia.org/wiki/Brushless_DC_electric_motor" TargetMode="External"/><Relationship Id="rId1" Type="http://schemas.openxmlformats.org/officeDocument/2006/relationships/slideLayout" Target="../slideLayouts/slideLayout16.xml"/><Relationship Id="rId5" Type="http://schemas.openxmlformats.org/officeDocument/2006/relationships/image" Target="../media/image23.jpeg"/><Relationship Id="rId4" Type="http://schemas.openxmlformats.org/officeDocument/2006/relationships/hyperlink" Target="https://en.wikipedia.org/wiki/Switched_reluctance_moto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AC_motors" TargetMode="External"/><Relationship Id="rId2" Type="http://schemas.openxmlformats.org/officeDocument/2006/relationships/hyperlink" Target="https://en.wikipedia.org/wiki/Universal_motor" TargetMode="Externa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hyperlink" Target="http://store.fut-electronics.com/Products/PDF/FT232R_datasheet.pdf"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7704" y="4149080"/>
            <a:ext cx="4176464" cy="1938992"/>
          </a:xfrm>
          <a:prstGeom prst="rect">
            <a:avLst/>
          </a:prstGeom>
        </p:spPr>
        <p:txBody>
          <a:bodyPr wrap="square">
            <a:spAutoFit/>
          </a:bodyPr>
          <a:lstStyle/>
          <a:p>
            <a:endParaRPr lang="en-US" sz="2400" dirty="0" smtClean="0">
              <a:solidFill>
                <a:schemeClr val="accent2">
                  <a:lumMod val="75000"/>
                </a:schemeClr>
              </a:solidFill>
            </a:endParaRPr>
          </a:p>
          <a:p>
            <a:r>
              <a:rPr lang="en-US" sz="2400" dirty="0" smtClean="0">
                <a:solidFill>
                  <a:schemeClr val="accent2">
                    <a:lumMod val="75000"/>
                  </a:schemeClr>
                </a:solidFill>
              </a:rPr>
              <a:t>Presented </a:t>
            </a:r>
            <a:r>
              <a:rPr lang="en-US" sz="2400" dirty="0">
                <a:solidFill>
                  <a:schemeClr val="accent2">
                    <a:lumMod val="75000"/>
                  </a:schemeClr>
                </a:solidFill>
              </a:rPr>
              <a:t>by :</a:t>
            </a:r>
          </a:p>
          <a:p>
            <a:r>
              <a:rPr lang="en-US" sz="2400" dirty="0" smtClean="0"/>
              <a:t>1- Amira </a:t>
            </a:r>
            <a:r>
              <a:rPr lang="en-US" sz="2400" dirty="0"/>
              <a:t>Ibrahim </a:t>
            </a:r>
            <a:r>
              <a:rPr lang="en-US" sz="2400" dirty="0" smtClean="0"/>
              <a:t>Sayed</a:t>
            </a:r>
            <a:endParaRPr lang="en-US" sz="2400" dirty="0"/>
          </a:p>
          <a:p>
            <a:r>
              <a:rPr lang="en-US" sz="2400" dirty="0" smtClean="0"/>
              <a:t>2-Asmaa Mohamed </a:t>
            </a:r>
            <a:r>
              <a:rPr lang="en-US" sz="2400" dirty="0" err="1" smtClean="0"/>
              <a:t>Saad</a:t>
            </a:r>
            <a:r>
              <a:rPr lang="en-US" sz="2400" dirty="0" smtClean="0"/>
              <a:t> </a:t>
            </a:r>
            <a:endParaRPr lang="en-US" sz="2400" dirty="0"/>
          </a:p>
          <a:p>
            <a:r>
              <a:rPr lang="en-US" sz="2400" dirty="0" smtClean="0"/>
              <a:t>3-Amna </a:t>
            </a:r>
            <a:r>
              <a:rPr lang="en-US" sz="2400" dirty="0"/>
              <a:t>Ahmed Mohammed</a:t>
            </a:r>
          </a:p>
        </p:txBody>
      </p:sp>
      <p:sp>
        <p:nvSpPr>
          <p:cNvPr id="9" name="Rectangle 8"/>
          <p:cNvSpPr/>
          <p:nvPr/>
        </p:nvSpPr>
        <p:spPr>
          <a:xfrm>
            <a:off x="1403648" y="1772816"/>
            <a:ext cx="6192688" cy="769441"/>
          </a:xfrm>
          <a:prstGeom prst="rect">
            <a:avLst/>
          </a:prstGeom>
        </p:spPr>
        <p:txBody>
          <a:bodyPr wrap="square">
            <a:spAutoFit/>
          </a:bodyPr>
          <a:lstStyle/>
          <a:p>
            <a:r>
              <a:rPr lang="en-US" sz="4400" b="1" dirty="0">
                <a:solidFill>
                  <a:schemeClr val="accent6">
                    <a:lumMod val="75000"/>
                  </a:schemeClr>
                </a:solidFill>
                <a:effectLst>
                  <a:outerShdw blurRad="38100" dist="38100" dir="2700000" algn="tl">
                    <a:srgbClr val="000000">
                      <a:alpha val="43137"/>
                    </a:srgbClr>
                  </a:outerShdw>
                </a:effectLst>
              </a:rPr>
              <a:t>Patient assistant robot</a:t>
            </a:r>
            <a:endParaRPr lang="en-US" sz="4400" dirty="0">
              <a:solidFill>
                <a:schemeClr val="accent6">
                  <a:lumMod val="75000"/>
                </a:schemeClr>
              </a:solidFill>
              <a:effectLst>
                <a:outerShdw blurRad="38100" dist="38100" dir="2700000" algn="tl">
                  <a:srgbClr val="000000">
                    <a:alpha val="43137"/>
                  </a:srgbClr>
                </a:outerShdw>
              </a:effectLst>
            </a:endParaRPr>
          </a:p>
        </p:txBody>
      </p:sp>
      <p:sp>
        <p:nvSpPr>
          <p:cNvPr id="11" name="Rectangle 10"/>
          <p:cNvSpPr/>
          <p:nvPr/>
        </p:nvSpPr>
        <p:spPr>
          <a:xfrm>
            <a:off x="1691680" y="2782669"/>
            <a:ext cx="3389812" cy="954107"/>
          </a:xfrm>
          <a:prstGeom prst="rect">
            <a:avLst/>
          </a:prstGeom>
        </p:spPr>
        <p:txBody>
          <a:bodyPr wrap="square">
            <a:spAutoFit/>
          </a:bodyPr>
          <a:lstStyle/>
          <a:p>
            <a:endParaRPr lang="en-US" sz="2800" b="1" u="heavy" dirty="0" smtClean="0">
              <a:solidFill>
                <a:schemeClr val="accent6">
                  <a:lumMod val="75000"/>
                </a:schemeClr>
              </a:solidFill>
            </a:endParaRPr>
          </a:p>
          <a:p>
            <a:r>
              <a:rPr lang="en-US" sz="2800" b="1" u="heavy" dirty="0" err="1" smtClean="0">
                <a:solidFill>
                  <a:schemeClr val="accent6">
                    <a:lumMod val="75000"/>
                  </a:schemeClr>
                </a:solidFill>
              </a:rPr>
              <a:t>Superviserd</a:t>
            </a:r>
            <a:r>
              <a:rPr lang="en-US" sz="2800" b="1" u="heavy" dirty="0" smtClean="0">
                <a:solidFill>
                  <a:schemeClr val="accent6">
                    <a:lumMod val="75000"/>
                  </a:schemeClr>
                </a:solidFill>
              </a:rPr>
              <a:t> </a:t>
            </a:r>
            <a:r>
              <a:rPr lang="en-US" sz="2800" b="1" u="heavy" dirty="0">
                <a:solidFill>
                  <a:schemeClr val="accent6">
                    <a:lumMod val="75000"/>
                  </a:schemeClr>
                </a:solidFill>
              </a:rPr>
              <a:t>by:</a:t>
            </a:r>
            <a:endParaRPr lang="en-US" sz="2800" dirty="0">
              <a:solidFill>
                <a:schemeClr val="accent6">
                  <a:lumMod val="75000"/>
                </a:schemeClr>
              </a:solidFill>
            </a:endParaRPr>
          </a:p>
        </p:txBody>
      </p:sp>
      <p:sp>
        <p:nvSpPr>
          <p:cNvPr id="12" name="Rectangle 11"/>
          <p:cNvSpPr/>
          <p:nvPr/>
        </p:nvSpPr>
        <p:spPr>
          <a:xfrm>
            <a:off x="2915816" y="3429000"/>
            <a:ext cx="3960440" cy="954107"/>
          </a:xfrm>
          <a:prstGeom prst="rect">
            <a:avLst/>
          </a:prstGeom>
        </p:spPr>
        <p:txBody>
          <a:bodyPr wrap="square">
            <a:spAutoFit/>
          </a:bodyPr>
          <a:lstStyle/>
          <a:p>
            <a:endParaRPr lang="en-US" sz="2800" b="1" u="heavy" dirty="0" smtClean="0">
              <a:solidFill>
                <a:schemeClr val="accent6">
                  <a:lumMod val="75000"/>
                </a:schemeClr>
              </a:solidFill>
            </a:endParaRPr>
          </a:p>
          <a:p>
            <a:r>
              <a:rPr lang="en-US" sz="2800" b="1" u="heavy" dirty="0" err="1" smtClean="0">
                <a:solidFill>
                  <a:schemeClr val="accent6">
                    <a:lumMod val="75000"/>
                  </a:schemeClr>
                </a:solidFill>
              </a:rPr>
              <a:t>Dr</a:t>
            </a:r>
            <a:r>
              <a:rPr lang="en-US" sz="2800" b="1" u="heavy" dirty="0" smtClean="0">
                <a:solidFill>
                  <a:schemeClr val="accent6">
                    <a:lumMod val="75000"/>
                  </a:schemeClr>
                </a:solidFill>
              </a:rPr>
              <a:t> </a:t>
            </a:r>
            <a:r>
              <a:rPr lang="en-US" sz="2800" b="1" dirty="0">
                <a:solidFill>
                  <a:schemeClr val="accent6">
                    <a:lumMod val="75000"/>
                  </a:schemeClr>
                </a:solidFill>
              </a:rPr>
              <a:t>: Ahmed </a:t>
            </a:r>
            <a:r>
              <a:rPr lang="en-US" sz="2800" b="1" dirty="0" err="1">
                <a:solidFill>
                  <a:schemeClr val="accent6">
                    <a:lumMod val="75000"/>
                  </a:schemeClr>
                </a:solidFill>
              </a:rPr>
              <a:t>mostafa</a:t>
            </a:r>
            <a:endParaRPr lang="en-US" sz="2800" dirty="0">
              <a:solidFill>
                <a:schemeClr val="accent6">
                  <a:lumMod val="75000"/>
                </a:schemeClr>
              </a:solidFill>
            </a:endParaRPr>
          </a:p>
        </p:txBody>
      </p:sp>
    </p:spTree>
    <p:extLst>
      <p:ext uri="{BB962C8B-B14F-4D97-AF65-F5344CB8AC3E}">
        <p14:creationId xmlns:p14="http://schemas.microsoft.com/office/powerpoint/2010/main" val="28309809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7544" y="1772816"/>
            <a:ext cx="6048672" cy="4968552"/>
          </a:xfrm>
        </p:spPr>
        <p:txBody>
          <a:bodyPr>
            <a:normAutofit/>
          </a:bodyPr>
          <a:lstStyle/>
          <a:p>
            <a:pPr algn="l" rtl="0">
              <a:buFont typeface="Wingdings" panose="05000000000000000000" pitchFamily="2" charset="2"/>
              <a:buChar char="v"/>
            </a:pPr>
            <a:r>
              <a:rPr lang="en-US" dirty="0"/>
              <a:t>A </a:t>
            </a:r>
            <a:r>
              <a:rPr lang="en-US" b="1" dirty="0"/>
              <a:t>stepper motor</a:t>
            </a:r>
            <a:r>
              <a:rPr lang="en-US" dirty="0"/>
              <a:t> or </a:t>
            </a:r>
            <a:r>
              <a:rPr lang="en-US" b="1" dirty="0"/>
              <a:t>step motor</a:t>
            </a:r>
            <a:r>
              <a:rPr lang="en-US" dirty="0"/>
              <a:t> or </a:t>
            </a:r>
            <a:r>
              <a:rPr lang="en-US" b="1" dirty="0"/>
              <a:t>stepping motor</a:t>
            </a:r>
            <a:r>
              <a:rPr lang="en-US" dirty="0"/>
              <a:t> is a </a:t>
            </a:r>
            <a:r>
              <a:rPr lang="en-US" u="sng" dirty="0">
                <a:hlinkClick r:id="rId2" tooltip="Brushless DC electric motor"/>
              </a:rPr>
              <a:t>brushless DC electric motor</a:t>
            </a:r>
            <a:r>
              <a:rPr lang="en-US" dirty="0"/>
              <a:t> that divides a full rotation into a number of equal steps. The motor's position can then be commanded to move and hold at one of these steps without any feedback sensor (an </a:t>
            </a:r>
            <a:r>
              <a:rPr lang="en-US" u="sng" dirty="0">
                <a:hlinkClick r:id="rId3" tooltip="Open-loop controller"/>
              </a:rPr>
              <a:t>open-loop controller</a:t>
            </a:r>
            <a:r>
              <a:rPr lang="en-US" dirty="0"/>
              <a:t>), as long as the motor is carefully sized to the application in respect to torque and speed.</a:t>
            </a:r>
          </a:p>
          <a:p>
            <a:pPr algn="l" rtl="0">
              <a:buFont typeface="Wingdings" panose="05000000000000000000" pitchFamily="2" charset="2"/>
              <a:buChar char="v"/>
            </a:pPr>
            <a:r>
              <a:rPr lang="en-US" u="sng" dirty="0">
                <a:hlinkClick r:id="rId4" tooltip="Switched reluctance motor"/>
              </a:rPr>
              <a:t>Switched reluctance motors</a:t>
            </a:r>
            <a:r>
              <a:rPr lang="en-US" dirty="0"/>
              <a:t> are very large stepping motors with a reduced pole count, and generally are closed-loop commutated.</a:t>
            </a:r>
          </a:p>
          <a:p>
            <a:pPr algn="l" rtl="0">
              <a:buFont typeface="Wingdings" panose="05000000000000000000" pitchFamily="2" charset="2"/>
              <a:buChar char="v"/>
            </a:pPr>
            <a:endParaRPr lang="ar-EG" dirty="0"/>
          </a:p>
        </p:txBody>
      </p:sp>
      <p:sp>
        <p:nvSpPr>
          <p:cNvPr id="4" name="Rectangle 3"/>
          <p:cNvSpPr/>
          <p:nvPr/>
        </p:nvSpPr>
        <p:spPr>
          <a:xfrm>
            <a:off x="1187624" y="904364"/>
            <a:ext cx="4824536" cy="707886"/>
          </a:xfrm>
          <a:prstGeom prst="rect">
            <a:avLst/>
          </a:prstGeom>
        </p:spPr>
        <p:txBody>
          <a:bodyPr wrap="square">
            <a:spAutoFit/>
          </a:bodyPr>
          <a:lstStyle/>
          <a:p>
            <a:r>
              <a:rPr lang="en-US" dirty="0" smtClean="0"/>
              <a:t>  </a:t>
            </a:r>
            <a:r>
              <a:rPr lang="en-US" sz="4000" dirty="0">
                <a:solidFill>
                  <a:schemeClr val="accent6">
                    <a:lumMod val="75000"/>
                  </a:schemeClr>
                </a:solidFill>
              </a:rPr>
              <a:t>Stepper motor</a:t>
            </a:r>
            <a:endParaRPr lang="ar-EG" sz="3200" dirty="0">
              <a:solidFill>
                <a:schemeClr val="accent6">
                  <a:lumMod val="75000"/>
                </a:schemeClr>
              </a:solidFill>
            </a:endParaRPr>
          </a:p>
        </p:txBody>
      </p:sp>
      <p:pic>
        <p:nvPicPr>
          <p:cNvPr id="5" name="Picture 4" descr="https://upload.wikimedia.org/wikipedia/commons/thumb/c/cf/Stepper_motor.jpg/800px-Stepper_motor.jpg"/>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546455"/>
            <a:ext cx="2448272" cy="2602625"/>
          </a:xfrm>
          <a:prstGeom prst="rect">
            <a:avLst/>
          </a:prstGeom>
          <a:noFill/>
          <a:ln>
            <a:noFill/>
          </a:ln>
        </p:spPr>
      </p:pic>
    </p:spTree>
    <p:extLst>
      <p:ext uri="{BB962C8B-B14F-4D97-AF65-F5344CB8AC3E}">
        <p14:creationId xmlns:p14="http://schemas.microsoft.com/office/powerpoint/2010/main" val="1675622793"/>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6512511" cy="785024"/>
          </a:xfrm>
        </p:spPr>
        <p:txBody>
          <a:bodyPr/>
          <a:lstStyle/>
          <a:p>
            <a:pPr algn="l" rtl="0">
              <a:buFont typeface="Wingdings" panose="05000000000000000000" pitchFamily="2" charset="2"/>
              <a:buChar char="v"/>
            </a:pPr>
            <a:r>
              <a:rPr lang="en-US" sz="3200" dirty="0">
                <a:solidFill>
                  <a:schemeClr val="accent6">
                    <a:lumMod val="75000"/>
                  </a:schemeClr>
                </a:solidFill>
                <a:effectLst/>
              </a:rPr>
              <a:t>Stepper motor driver circuits</a:t>
            </a:r>
            <a:endParaRPr lang="ar-EG" sz="3200" dirty="0">
              <a:solidFill>
                <a:schemeClr val="accent6">
                  <a:lumMod val="75000"/>
                </a:schemeClr>
              </a:solidFill>
            </a:endParaRPr>
          </a:p>
        </p:txBody>
      </p:sp>
      <p:sp>
        <p:nvSpPr>
          <p:cNvPr id="3" name="Rectangle 2"/>
          <p:cNvSpPr/>
          <p:nvPr/>
        </p:nvSpPr>
        <p:spPr>
          <a:xfrm>
            <a:off x="395536" y="1556792"/>
            <a:ext cx="6336704" cy="4154984"/>
          </a:xfrm>
          <a:prstGeom prst="rect">
            <a:avLst/>
          </a:prstGeom>
        </p:spPr>
        <p:txBody>
          <a:bodyPr wrap="square">
            <a:spAutoFit/>
          </a:bodyPr>
          <a:lstStyle/>
          <a:p>
            <a:pPr fontAlgn="base"/>
            <a:r>
              <a:rPr lang="en-US" sz="2400" b="1" dirty="0"/>
              <a:t>Features</a:t>
            </a:r>
            <a:endParaRPr lang="en-US" sz="2400" dirty="0"/>
          </a:p>
          <a:p>
            <a:pPr lvl="0" fontAlgn="base"/>
            <a:r>
              <a:rPr lang="en-US" sz="2400" dirty="0"/>
              <a:t>Five different step resolutions: full-step, half-step, quarter-step, eighth-step, and sixteenth-step</a:t>
            </a:r>
          </a:p>
          <a:p>
            <a:pPr lvl="0" fontAlgn="base"/>
            <a:r>
              <a:rPr lang="en-US" sz="2400" dirty="0"/>
              <a:t>Adjustable current control lets you set the maximum current output with a potentiometer.</a:t>
            </a:r>
          </a:p>
          <a:p>
            <a:pPr lvl="0" fontAlgn="base"/>
            <a:r>
              <a:rPr lang="en-US" sz="2400" dirty="0"/>
              <a:t>Over-temperature thermal shutdown, under-voltage lockout, and crossover-current protection</a:t>
            </a:r>
          </a:p>
          <a:p>
            <a:r>
              <a:rPr lang="en-US" sz="2400" dirty="0"/>
              <a:t>Short-to-ground and shorted-load protection</a:t>
            </a:r>
            <a:endParaRPr lang="ar-EG"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516216" y="1484785"/>
            <a:ext cx="2503438" cy="2736304"/>
          </a:xfrm>
          <a:prstGeom prst="rect">
            <a:avLst/>
          </a:prstGeom>
        </p:spPr>
      </p:pic>
    </p:spTree>
    <p:extLst>
      <p:ext uri="{BB962C8B-B14F-4D97-AF65-F5344CB8AC3E}">
        <p14:creationId xmlns:p14="http://schemas.microsoft.com/office/powerpoint/2010/main" val="2317486952"/>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6512511" cy="1143000"/>
          </a:xfrm>
        </p:spPr>
        <p:txBody>
          <a:bodyPr/>
          <a:lstStyle/>
          <a:p>
            <a:pPr algn="l" rtl="0">
              <a:buFont typeface="Wingdings" panose="05000000000000000000" pitchFamily="2" charset="2"/>
              <a:buChar char="v"/>
            </a:pPr>
            <a:r>
              <a:rPr lang="en-US" sz="2800" u="sng" dirty="0">
                <a:solidFill>
                  <a:schemeClr val="accent6">
                    <a:lumMod val="75000"/>
                  </a:schemeClr>
                </a:solidFill>
                <a:effectLst/>
              </a:rPr>
              <a:t>DMOS </a:t>
            </a:r>
            <a:r>
              <a:rPr lang="en-US" sz="2800" u="sng" dirty="0" err="1">
                <a:solidFill>
                  <a:schemeClr val="accent6">
                    <a:lumMod val="75000"/>
                  </a:schemeClr>
                </a:solidFill>
                <a:effectLst/>
              </a:rPr>
              <a:t>Microstepping</a:t>
            </a:r>
            <a:r>
              <a:rPr lang="en-US" sz="2800" u="sng" dirty="0">
                <a:solidFill>
                  <a:schemeClr val="accent6">
                    <a:lumMod val="75000"/>
                  </a:schemeClr>
                </a:solidFill>
                <a:effectLst/>
              </a:rPr>
              <a:t> Driver with Translator </a:t>
            </a:r>
            <a:r>
              <a:rPr lang="en-US" sz="2800" dirty="0">
                <a:solidFill>
                  <a:schemeClr val="accent6">
                    <a:lumMod val="75000"/>
                  </a:schemeClr>
                </a:solidFill>
                <a:effectLst/>
              </a:rPr>
              <a:t/>
            </a:r>
            <a:br>
              <a:rPr lang="en-US" sz="2800" dirty="0">
                <a:solidFill>
                  <a:schemeClr val="accent6">
                    <a:lumMod val="75000"/>
                  </a:schemeClr>
                </a:solidFill>
                <a:effectLst/>
              </a:rPr>
            </a:br>
            <a:r>
              <a:rPr lang="en-US" sz="2800" u="sng" dirty="0">
                <a:solidFill>
                  <a:schemeClr val="accent6">
                    <a:lumMod val="75000"/>
                  </a:schemeClr>
                </a:solidFill>
                <a:effectLst/>
              </a:rPr>
              <a:t>and Overcurrent Protection</a:t>
            </a:r>
            <a:endParaRPr lang="ar-EG" sz="2800" dirty="0">
              <a:solidFill>
                <a:schemeClr val="accent6">
                  <a:lumMod val="75000"/>
                </a:schemeClr>
              </a:solidFill>
            </a:endParaRPr>
          </a:p>
        </p:txBody>
      </p:sp>
      <p:sp>
        <p:nvSpPr>
          <p:cNvPr id="3" name="Content Placeholder 2"/>
          <p:cNvSpPr>
            <a:spLocks noGrp="1"/>
          </p:cNvSpPr>
          <p:nvPr>
            <p:ph sz="quarter" idx="13"/>
          </p:nvPr>
        </p:nvSpPr>
        <p:spPr>
          <a:xfrm>
            <a:off x="1115616" y="2060848"/>
            <a:ext cx="6192688" cy="4680520"/>
          </a:xfrm>
        </p:spPr>
        <p:txBody>
          <a:bodyPr>
            <a:normAutofit fontScale="92500"/>
          </a:bodyPr>
          <a:lstStyle/>
          <a:p>
            <a:pPr algn="l" rtl="0">
              <a:buFont typeface="Wingdings" panose="05000000000000000000" pitchFamily="2" charset="2"/>
              <a:buChar char="v"/>
            </a:pPr>
            <a:r>
              <a:rPr lang="en-US" dirty="0" smtClean="0"/>
              <a:t> </a:t>
            </a:r>
            <a:r>
              <a:rPr lang="en-US" dirty="0">
                <a:solidFill>
                  <a:schemeClr val="accent6">
                    <a:lumMod val="75000"/>
                  </a:schemeClr>
                </a:solidFill>
              </a:rPr>
              <a:t>Features and </a:t>
            </a:r>
            <a:r>
              <a:rPr lang="en-US" dirty="0" smtClean="0">
                <a:solidFill>
                  <a:schemeClr val="accent6">
                    <a:lumMod val="75000"/>
                  </a:schemeClr>
                </a:solidFill>
              </a:rPr>
              <a:t>Benefits</a:t>
            </a:r>
            <a:endParaRPr lang="en-US" dirty="0">
              <a:solidFill>
                <a:schemeClr val="accent6">
                  <a:lumMod val="75000"/>
                </a:schemeClr>
              </a:solidFill>
            </a:endParaRPr>
          </a:p>
          <a:p>
            <a:pPr algn="l" rtl="0">
              <a:buFont typeface="Wingdings" panose="05000000000000000000" pitchFamily="2" charset="2"/>
              <a:buChar char="§"/>
            </a:pPr>
            <a:r>
              <a:rPr lang="en-US" dirty="0" smtClean="0"/>
              <a:t>Low </a:t>
            </a:r>
            <a:r>
              <a:rPr lang="en-US" dirty="0"/>
              <a:t>R DS(ON) outputs</a:t>
            </a:r>
          </a:p>
          <a:p>
            <a:pPr algn="l" rtl="0">
              <a:buFont typeface="Wingdings" panose="05000000000000000000" pitchFamily="2" charset="2"/>
              <a:buChar char="§"/>
            </a:pPr>
            <a:r>
              <a:rPr lang="en-US" dirty="0" smtClean="0"/>
              <a:t>Automatic </a:t>
            </a:r>
            <a:r>
              <a:rPr lang="en-US" dirty="0"/>
              <a:t>current decay mode detection/selection</a:t>
            </a:r>
          </a:p>
          <a:p>
            <a:pPr algn="l" rtl="0">
              <a:buFont typeface="Wingdings" panose="05000000000000000000" pitchFamily="2" charset="2"/>
              <a:buChar char="§"/>
            </a:pPr>
            <a:r>
              <a:rPr lang="en-US" dirty="0"/>
              <a:t>▪ Mixed and Slow current decay modes</a:t>
            </a:r>
          </a:p>
          <a:p>
            <a:pPr algn="l" rtl="0">
              <a:buFont typeface="Wingdings" panose="05000000000000000000" pitchFamily="2" charset="2"/>
              <a:buChar char="§"/>
            </a:pPr>
            <a:r>
              <a:rPr lang="en-US" dirty="0" smtClean="0"/>
              <a:t> </a:t>
            </a:r>
            <a:r>
              <a:rPr lang="en-US" dirty="0"/>
              <a:t>Synchronous rectification for low power dissipation</a:t>
            </a:r>
          </a:p>
          <a:p>
            <a:pPr algn="l" rtl="0">
              <a:buFont typeface="Wingdings" panose="05000000000000000000" pitchFamily="2" charset="2"/>
              <a:buChar char="§"/>
            </a:pPr>
            <a:r>
              <a:rPr lang="en-US" dirty="0" smtClean="0"/>
              <a:t> </a:t>
            </a:r>
            <a:r>
              <a:rPr lang="en-US" dirty="0"/>
              <a:t>Internal UVLO</a:t>
            </a:r>
          </a:p>
          <a:p>
            <a:pPr algn="l" rtl="0">
              <a:buFont typeface="Wingdings" panose="05000000000000000000" pitchFamily="2" charset="2"/>
              <a:buChar char="§"/>
            </a:pPr>
            <a:r>
              <a:rPr lang="en-US" dirty="0" smtClean="0"/>
              <a:t> </a:t>
            </a:r>
            <a:r>
              <a:rPr lang="en-US" dirty="0"/>
              <a:t>Crossover-current protection</a:t>
            </a:r>
          </a:p>
          <a:p>
            <a:pPr algn="l" rtl="0">
              <a:buFont typeface="Wingdings" panose="05000000000000000000" pitchFamily="2" charset="2"/>
              <a:buChar char="§"/>
            </a:pPr>
            <a:r>
              <a:rPr lang="en-US" dirty="0" smtClean="0"/>
              <a:t> </a:t>
            </a:r>
            <a:r>
              <a:rPr lang="en-US" dirty="0"/>
              <a:t>3.3 and 5 V compatible logic supply</a:t>
            </a:r>
          </a:p>
          <a:p>
            <a:pPr algn="l" rtl="0">
              <a:buFont typeface="Wingdings" panose="05000000000000000000" pitchFamily="2" charset="2"/>
              <a:buChar char="§"/>
            </a:pPr>
            <a:r>
              <a:rPr lang="en-US" dirty="0" smtClean="0"/>
              <a:t>Thermal </a:t>
            </a:r>
            <a:r>
              <a:rPr lang="en-US" dirty="0"/>
              <a:t>shutdown circuitry</a:t>
            </a:r>
          </a:p>
          <a:p>
            <a:pPr algn="l" rtl="0">
              <a:buFont typeface="Wingdings" panose="05000000000000000000" pitchFamily="2" charset="2"/>
              <a:buChar char="§"/>
            </a:pPr>
            <a:r>
              <a:rPr lang="en-US" dirty="0" smtClean="0"/>
              <a:t>Short-to-ground </a:t>
            </a:r>
            <a:r>
              <a:rPr lang="en-US" dirty="0"/>
              <a:t>protection</a:t>
            </a:r>
          </a:p>
          <a:p>
            <a:pPr algn="l" rtl="0">
              <a:buFont typeface="Wingdings" panose="05000000000000000000" pitchFamily="2" charset="2"/>
              <a:buChar char="§"/>
            </a:pPr>
            <a:r>
              <a:rPr lang="en-US" dirty="0" smtClean="0"/>
              <a:t> </a:t>
            </a:r>
            <a:r>
              <a:rPr lang="en-US" dirty="0"/>
              <a:t>Shorted load protection</a:t>
            </a:r>
          </a:p>
          <a:p>
            <a:pPr algn="l">
              <a:buFont typeface="Wingdings" panose="05000000000000000000" pitchFamily="2" charset="2"/>
              <a:buChar char="v"/>
            </a:pPr>
            <a:endParaRPr lang="ar-EG" dirty="0"/>
          </a:p>
        </p:txBody>
      </p:sp>
    </p:spTree>
    <p:extLst>
      <p:ext uri="{BB962C8B-B14F-4D97-AF65-F5344CB8AC3E}">
        <p14:creationId xmlns:p14="http://schemas.microsoft.com/office/powerpoint/2010/main" val="2192525770"/>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6512511" cy="1143000"/>
          </a:xfrm>
        </p:spPr>
        <p:txBody>
          <a:bodyPr/>
          <a:lstStyle/>
          <a:p>
            <a:pPr algn="l" rtl="0">
              <a:buFont typeface="Wingdings" panose="05000000000000000000" pitchFamily="2" charset="2"/>
              <a:buChar char="v"/>
            </a:pPr>
            <a:r>
              <a:rPr lang="en-US" dirty="0">
                <a:solidFill>
                  <a:schemeClr val="accent6">
                    <a:lumMod val="75000"/>
                  </a:schemeClr>
                </a:solidFill>
                <a:effectLst/>
              </a:rPr>
              <a:t>DC motor</a:t>
            </a:r>
            <a:endParaRPr lang="ar-EG" dirty="0">
              <a:solidFill>
                <a:schemeClr val="accent6">
                  <a:lumMod val="75000"/>
                </a:schemeClr>
              </a:solidFill>
            </a:endParaRPr>
          </a:p>
        </p:txBody>
      </p:sp>
      <p:sp>
        <p:nvSpPr>
          <p:cNvPr id="3" name="Content Placeholder 2"/>
          <p:cNvSpPr>
            <a:spLocks noGrp="1"/>
          </p:cNvSpPr>
          <p:nvPr>
            <p:ph sz="quarter" idx="13"/>
          </p:nvPr>
        </p:nvSpPr>
        <p:spPr>
          <a:xfrm>
            <a:off x="1043608" y="1340768"/>
            <a:ext cx="6400800" cy="5328592"/>
          </a:xfrm>
        </p:spPr>
        <p:txBody>
          <a:bodyPr/>
          <a:lstStyle/>
          <a:p>
            <a:pPr algn="l" rtl="0">
              <a:buFont typeface="Wingdings" panose="05000000000000000000" pitchFamily="2" charset="2"/>
              <a:buChar char="v"/>
            </a:pPr>
            <a:r>
              <a:rPr lang="en-US" dirty="0"/>
              <a:t>A </a:t>
            </a:r>
            <a:r>
              <a:rPr lang="en-US" b="1" dirty="0"/>
              <a:t>DC motor</a:t>
            </a:r>
            <a:r>
              <a:rPr lang="en-US" dirty="0"/>
              <a:t> is any of a class of electrical machines that converts direct current electrical power into mechanical power. The most common types rely on the forces produced by magnetic fields. Nearly all types of DC motors have some internal mechanism, either electromechanical or electronic, to periodically change the direction of current flow in part of the motor. Most types produce rotary motion; a linear motor directly produces force and motion in a straight line.</a:t>
            </a:r>
          </a:p>
          <a:p>
            <a:pPr algn="l" rtl="0">
              <a:buFont typeface="Wingdings" panose="05000000000000000000" pitchFamily="2" charset="2"/>
              <a:buChar char="v"/>
            </a:pPr>
            <a:r>
              <a:rPr lang="en-US" dirty="0"/>
              <a:t>DC motors were the first type widely used, since they could be powered from existing direct-current lighting power distribution systems. </a:t>
            </a:r>
            <a:endParaRPr lang="ar-EG" dirty="0"/>
          </a:p>
        </p:txBody>
      </p:sp>
    </p:spTree>
    <p:extLst>
      <p:ext uri="{BB962C8B-B14F-4D97-AF65-F5344CB8AC3E}">
        <p14:creationId xmlns:p14="http://schemas.microsoft.com/office/powerpoint/2010/main" val="3099829717"/>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548680"/>
            <a:ext cx="6885384" cy="4536504"/>
          </a:xfrm>
        </p:spPr>
        <p:txBody>
          <a:bodyPr>
            <a:normAutofit/>
          </a:bodyPr>
          <a:lstStyle/>
          <a:p>
            <a:pPr algn="l" rtl="0">
              <a:buFont typeface="Wingdings" panose="05000000000000000000" pitchFamily="2" charset="2"/>
              <a:buChar char="v"/>
            </a:pPr>
            <a:r>
              <a:rPr lang="en-US" dirty="0"/>
              <a:t>A DC motor's speed can be controlled over a wide range, using either a variable supply voltage or by changing the strength of current in its field windings. Small DC motors are used in tools, toys, and appliances. The </a:t>
            </a:r>
            <a:r>
              <a:rPr lang="en-US" dirty="0">
                <a:hlinkClick r:id="rId2" tooltip="Universal motor"/>
              </a:rPr>
              <a:t>universal motor</a:t>
            </a:r>
            <a:r>
              <a:rPr lang="en-US" dirty="0"/>
              <a:t> can operate on direct current but is a lightweight motor used for portable power tools and appliances. Larger DC motors are used in propulsion of electric vehicles, elevator and hoists, or in drives for steel rolling mills. The advent of power electronics has made replacement of DC motors with </a:t>
            </a:r>
            <a:r>
              <a:rPr lang="en-US" dirty="0">
                <a:hlinkClick r:id="rId3" tooltip="AC motors"/>
              </a:rPr>
              <a:t>AC motors</a:t>
            </a:r>
            <a:r>
              <a:rPr lang="en-US" dirty="0"/>
              <a:t> possible in many applications</a:t>
            </a:r>
          </a:p>
          <a:p>
            <a:pPr algn="l" rtl="0">
              <a:buFont typeface="Wingdings" panose="05000000000000000000" pitchFamily="2" charset="2"/>
              <a:buChar char="v"/>
            </a:pPr>
            <a:endParaRPr lang="ar-EG" dirty="0"/>
          </a:p>
        </p:txBody>
      </p:sp>
    </p:spTree>
    <p:extLst>
      <p:ext uri="{BB962C8B-B14F-4D97-AF65-F5344CB8AC3E}">
        <p14:creationId xmlns:p14="http://schemas.microsoft.com/office/powerpoint/2010/main" val="1061195820"/>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6512511" cy="1143000"/>
          </a:xfrm>
        </p:spPr>
        <p:txBody>
          <a:bodyPr/>
          <a:lstStyle/>
          <a:p>
            <a:pPr algn="l" rtl="0">
              <a:buFont typeface="Wingdings" panose="05000000000000000000" pitchFamily="2" charset="2"/>
              <a:buChar char="v"/>
            </a:pPr>
            <a:r>
              <a:rPr lang="en-US" sz="3600" dirty="0" smtClean="0">
                <a:solidFill>
                  <a:schemeClr val="accent6">
                    <a:lumMod val="75000"/>
                  </a:schemeClr>
                </a:solidFill>
              </a:rPr>
              <a:t>Dual channel 10Dc motor driver</a:t>
            </a:r>
            <a:endParaRPr lang="ar-EG" sz="3600" dirty="0">
              <a:solidFill>
                <a:schemeClr val="accent6">
                  <a:lumMod val="75000"/>
                </a:schemeClr>
              </a:solidFill>
            </a:endParaRPr>
          </a:p>
        </p:txBody>
      </p:sp>
      <p:sp>
        <p:nvSpPr>
          <p:cNvPr id="4" name="Rectangle 3"/>
          <p:cNvSpPr/>
          <p:nvPr/>
        </p:nvSpPr>
        <p:spPr>
          <a:xfrm>
            <a:off x="683568" y="2182504"/>
            <a:ext cx="7560840" cy="4524315"/>
          </a:xfrm>
          <a:prstGeom prst="rect">
            <a:avLst/>
          </a:prstGeom>
        </p:spPr>
        <p:txBody>
          <a:bodyPr wrap="square">
            <a:spAutoFit/>
          </a:bodyPr>
          <a:lstStyle/>
          <a:p>
            <a:r>
              <a:rPr lang="en-US" dirty="0"/>
              <a:t>1.  Sign-Magnitude PWM  –  For sign-magnitude PWM operation, 2 control signals are used to </a:t>
            </a:r>
          </a:p>
          <a:p>
            <a:r>
              <a:rPr lang="en-US" dirty="0"/>
              <a:t>control the speed and direction of the motor. PWM is feed to the   PWM  pin  to  control  the </a:t>
            </a:r>
          </a:p>
          <a:p>
            <a:r>
              <a:rPr lang="en-US" dirty="0"/>
              <a:t>speed while DIR pin is used to control the direction of the motor.</a:t>
            </a:r>
          </a:p>
          <a:p>
            <a:r>
              <a:rPr lang="en-US" dirty="0"/>
              <a:t>2.  Locked-Antiphase  PWM  –  For  locked-antiphase  PWM  operation,  only  1  control  signal  is </a:t>
            </a:r>
          </a:p>
          <a:p>
            <a:r>
              <a:rPr lang="en-US" dirty="0"/>
              <a:t>needed to control the speed and direction of the motor. PWM pin is connected to logic high </a:t>
            </a:r>
          </a:p>
          <a:p>
            <a:r>
              <a:rPr lang="en-US" dirty="0"/>
              <a:t>while the DIR pin is being feed with the PWM signal. When the PWM signal has 50% duty </a:t>
            </a:r>
          </a:p>
          <a:p>
            <a:r>
              <a:rPr lang="en-US" dirty="0"/>
              <a:t>cycle, the motor stops running. If the  PWM has less than 50% duty cycle, the motor will turn </a:t>
            </a:r>
          </a:p>
          <a:p>
            <a:r>
              <a:rPr lang="en-US" dirty="0"/>
              <a:t>CW  (or  CCW  depending  on  the  connection).  If  the  PWM  signal  has  more  than  50%  duty </a:t>
            </a:r>
          </a:p>
          <a:p>
            <a:r>
              <a:rPr lang="en-US" dirty="0"/>
              <a:t>cycle, motor will turn CCW (or CW depending on the connection).</a:t>
            </a:r>
          </a:p>
        </p:txBody>
      </p:sp>
    </p:spTree>
    <p:extLst>
      <p:ext uri="{BB962C8B-B14F-4D97-AF65-F5344CB8AC3E}">
        <p14:creationId xmlns:p14="http://schemas.microsoft.com/office/powerpoint/2010/main" val="2618554183"/>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6512511" cy="1143000"/>
          </a:xfrm>
        </p:spPr>
        <p:txBody>
          <a:bodyPr/>
          <a:lstStyle/>
          <a:p>
            <a:pPr algn="l" rtl="0">
              <a:buFont typeface="Wingdings" panose="05000000000000000000" pitchFamily="2" charset="2"/>
              <a:buChar char="v"/>
            </a:pPr>
            <a:r>
              <a:rPr lang="en-US" dirty="0" smtClean="0"/>
              <a:t>Ultrasonic </a:t>
            </a:r>
            <a:endParaRPr lang="ar-EG" dirty="0"/>
          </a:p>
        </p:txBody>
      </p:sp>
      <p:sp>
        <p:nvSpPr>
          <p:cNvPr id="3" name="Content Placeholder 2"/>
          <p:cNvSpPr>
            <a:spLocks noGrp="1"/>
          </p:cNvSpPr>
          <p:nvPr>
            <p:ph sz="quarter" idx="13"/>
          </p:nvPr>
        </p:nvSpPr>
        <p:spPr>
          <a:xfrm>
            <a:off x="323528" y="1484784"/>
            <a:ext cx="6408712" cy="5040560"/>
          </a:xfrm>
        </p:spPr>
        <p:txBody>
          <a:bodyPr>
            <a:normAutofit lnSpcReduction="10000"/>
          </a:bodyPr>
          <a:lstStyle/>
          <a:p>
            <a:pPr algn="l" rtl="0">
              <a:buFont typeface="Wingdings" panose="05000000000000000000" pitchFamily="2" charset="2"/>
              <a:buChar char="v"/>
            </a:pPr>
            <a:r>
              <a:rPr lang="en-US" dirty="0"/>
              <a:t>Bats are mammals like us and many of our pets. What is interesting about bats is the way they find and identify objects around them. They use a method known </a:t>
            </a:r>
            <a:r>
              <a:rPr lang="en-US" dirty="0" err="1"/>
              <a:t>as</a:t>
            </a:r>
            <a:r>
              <a:rPr lang="en-US" b="1" dirty="0" err="1"/>
              <a:t>echolocation</a:t>
            </a:r>
            <a:r>
              <a:rPr lang="en-US" dirty="0"/>
              <a:t>. Bats use sound to sense distance; they emit high frequency sound waves (too high for humans to hear) and the echoes they get back give them information about anything obstructing their way, including the size and shape of the obstacle. This obstacle can even be an insect which could be its midnight meal. But how do the bats calculate the distance to its obstacle? They carefully calculate the time it takes for the echo to return and time of echo is proportional to the distance to the nearest object.</a:t>
            </a:r>
          </a:p>
          <a:p>
            <a:pPr algn="l" rtl="0">
              <a:buFont typeface="Wingdings" panose="05000000000000000000" pitchFamily="2" charset="2"/>
              <a:buChar char="v"/>
            </a:pPr>
            <a:endParaRPr lang="ar-EG"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676485" y="1772816"/>
            <a:ext cx="2219250" cy="1383665"/>
          </a:xfrm>
          <a:prstGeom prst="rect">
            <a:avLst/>
          </a:prstGeom>
          <a:noFill/>
          <a:ln>
            <a:noFill/>
          </a:ln>
        </p:spPr>
      </p:pic>
    </p:spTree>
    <p:extLst>
      <p:ext uri="{BB962C8B-B14F-4D97-AF65-F5344CB8AC3E}">
        <p14:creationId xmlns:p14="http://schemas.microsoft.com/office/powerpoint/2010/main" val="250161168"/>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6512511" cy="1143000"/>
          </a:xfrm>
        </p:spPr>
        <p:txBody>
          <a:bodyPr/>
          <a:lstStyle/>
          <a:p>
            <a:pPr algn="l" rtl="0">
              <a:buFont typeface="Wingdings" panose="05000000000000000000" pitchFamily="2" charset="2"/>
              <a:buChar char="v"/>
            </a:pPr>
            <a:r>
              <a:rPr lang="en-US" sz="4000" u="sng" dirty="0">
                <a:effectLst/>
              </a:rPr>
              <a:t>LM35 (Temperature sensor ) </a:t>
            </a:r>
            <a:r>
              <a:rPr lang="en-US" dirty="0">
                <a:effectLst/>
              </a:rPr>
              <a:t/>
            </a:r>
            <a:br>
              <a:rPr lang="en-US" dirty="0">
                <a:effectLst/>
              </a:rPr>
            </a:br>
            <a:r>
              <a:rPr lang="ar-EG" dirty="0">
                <a:effectLst/>
              </a:rPr>
              <a:t> </a:t>
            </a:r>
            <a:r>
              <a:rPr lang="en-US" dirty="0">
                <a:effectLst/>
              </a:rPr>
              <a:t/>
            </a:r>
            <a:br>
              <a:rPr lang="en-US" dirty="0">
                <a:effectLst/>
              </a:rPr>
            </a:br>
            <a:endParaRPr lang="ar-EG" dirty="0"/>
          </a:p>
        </p:txBody>
      </p:sp>
      <p:sp>
        <p:nvSpPr>
          <p:cNvPr id="3" name="Content Placeholder 2"/>
          <p:cNvSpPr>
            <a:spLocks noGrp="1"/>
          </p:cNvSpPr>
          <p:nvPr>
            <p:ph sz="quarter" idx="13"/>
          </p:nvPr>
        </p:nvSpPr>
        <p:spPr>
          <a:xfrm>
            <a:off x="755576" y="2060848"/>
            <a:ext cx="7560840" cy="4320480"/>
          </a:xfrm>
        </p:spPr>
        <p:txBody>
          <a:bodyPr>
            <a:normAutofit fontScale="92500" lnSpcReduction="20000"/>
          </a:bodyPr>
          <a:lstStyle/>
          <a:p>
            <a:pPr lvl="0" algn="l" rtl="0">
              <a:buFont typeface="Wingdings" panose="05000000000000000000" pitchFamily="2" charset="2"/>
              <a:buChar char="v"/>
            </a:pPr>
            <a:r>
              <a:rPr lang="en-US" dirty="0"/>
              <a:t>Operating Voltage: 4-20V</a:t>
            </a:r>
          </a:p>
          <a:p>
            <a:pPr lvl="0" algn="l" rtl="0">
              <a:buFont typeface="Wingdings" panose="05000000000000000000" pitchFamily="2" charset="2"/>
              <a:buChar char="v"/>
            </a:pPr>
            <a:r>
              <a:rPr lang="en-US" dirty="0"/>
              <a:t>3 pins: VCC, GND, SIGNAL</a:t>
            </a:r>
          </a:p>
          <a:p>
            <a:pPr lvl="0" algn="l" rtl="0">
              <a:buFont typeface="Wingdings" panose="05000000000000000000" pitchFamily="2" charset="2"/>
              <a:buChar char="v"/>
            </a:pPr>
            <a:r>
              <a:rPr lang="en-US" dirty="0"/>
              <a:t>SIGNAL pin changes voltage according to the </a:t>
            </a:r>
            <a:r>
              <a:rPr lang="en-US" dirty="0" err="1"/>
              <a:t>temprature</a:t>
            </a:r>
            <a:endParaRPr lang="en-US" dirty="0"/>
          </a:p>
          <a:p>
            <a:pPr algn="l" rtl="0">
              <a:buFont typeface="Wingdings" panose="05000000000000000000" pitchFamily="2" charset="2"/>
              <a:buChar char="v"/>
            </a:pPr>
            <a:r>
              <a:rPr lang="en-US" dirty="0"/>
              <a:t>LM35 is a 3 pin temperature sensor which requires a VCC and GND and in return the remaining third pin gives us an analog output. For its pin configurations refer to the Circuit Diagram below. This output is then provided to the ADCs present in </a:t>
            </a:r>
            <a:r>
              <a:rPr lang="en-US" dirty="0" err="1"/>
              <a:t>AtMega</a:t>
            </a:r>
            <a:r>
              <a:rPr lang="en-US" dirty="0"/>
              <a:t> 16 IC which according to a formula calculate the temperature in °C format.</a:t>
            </a:r>
          </a:p>
          <a:p>
            <a:pPr algn="l" rtl="0">
              <a:buFont typeface="Wingdings" panose="05000000000000000000" pitchFamily="2" charset="2"/>
              <a:buChar char="v"/>
            </a:pPr>
            <a:r>
              <a:rPr lang="en-US" dirty="0"/>
              <a:t>The LM35 series are precision integrated-circuit temperature sensors, whose output voltage is linearly proportional to the Celsius (Centigrade) temperature. The LM35 thus has an advantage over linear temperature sensors calibrated in ° Kelvin.</a:t>
            </a:r>
          </a:p>
          <a:p>
            <a:pPr algn="l" rtl="0">
              <a:buFont typeface="Wingdings" panose="05000000000000000000" pitchFamily="2" charset="2"/>
              <a:buChar char="v"/>
            </a:pPr>
            <a:endParaRPr lang="ar-EG" dirty="0"/>
          </a:p>
        </p:txBody>
      </p:sp>
    </p:spTree>
    <p:extLst>
      <p:ext uri="{BB962C8B-B14F-4D97-AF65-F5344CB8AC3E}">
        <p14:creationId xmlns:p14="http://schemas.microsoft.com/office/powerpoint/2010/main" val="2058451988"/>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6512511" cy="1143000"/>
          </a:xfrm>
        </p:spPr>
        <p:txBody>
          <a:bodyPr/>
          <a:lstStyle/>
          <a:p>
            <a:pPr algn="r" rtl="0">
              <a:buFont typeface="Wingdings" panose="05000000000000000000" pitchFamily="2" charset="2"/>
              <a:buChar char="v"/>
            </a:pPr>
            <a:r>
              <a:rPr lang="en-US" sz="3200" u="sng" dirty="0">
                <a:effectLst/>
              </a:rPr>
              <a:t>Wireless Module Serial UART (200M Range-433 </a:t>
            </a:r>
            <a:r>
              <a:rPr lang="en-US" sz="3200" u="sng" dirty="0" err="1">
                <a:effectLst/>
              </a:rPr>
              <a:t>Mhz</a:t>
            </a:r>
            <a:r>
              <a:rPr lang="en-US" sz="3200" u="sng" dirty="0">
                <a:effectLst/>
              </a:rPr>
              <a:t>)</a:t>
            </a:r>
            <a:endParaRPr lang="ar-EG" sz="3200" dirty="0"/>
          </a:p>
        </p:txBody>
      </p:sp>
      <p:sp>
        <p:nvSpPr>
          <p:cNvPr id="3" name="Content Placeholder 2"/>
          <p:cNvSpPr>
            <a:spLocks noGrp="1"/>
          </p:cNvSpPr>
          <p:nvPr>
            <p:ph sz="quarter" idx="13"/>
          </p:nvPr>
        </p:nvSpPr>
        <p:spPr>
          <a:xfrm>
            <a:off x="467544" y="1700808"/>
            <a:ext cx="7128792" cy="4680520"/>
          </a:xfrm>
        </p:spPr>
        <p:txBody>
          <a:bodyPr>
            <a:normAutofit/>
          </a:bodyPr>
          <a:lstStyle/>
          <a:p>
            <a:pPr algn="l" rtl="0">
              <a:buFont typeface="Wingdings" panose="05000000000000000000" pitchFamily="2" charset="2"/>
              <a:buChar char="v"/>
            </a:pPr>
            <a:r>
              <a:rPr lang="en-US" dirty="0"/>
              <a:t>This wireless UART module is a new-generation multi-channel embedded wireless data transmission module. Its wireless working frequency band is 433.4-473.0 MHz, multiple channels can be set, with the stepping of 400KHz, and there are 100 channels in total. The maximum transmitting power of module is 100mW(20dBm), the receiving sensitivity is -117dBm at baud rate of 5000bps in the air, and the communication distance is 1000m in open space. </a:t>
            </a:r>
          </a:p>
          <a:p>
            <a:pPr algn="l" rtl="0">
              <a:buFont typeface="Wingdings" panose="05000000000000000000" pitchFamily="2" charset="2"/>
              <a:buChar char="v"/>
            </a:pPr>
            <a:r>
              <a:rPr lang="en-US" dirty="0" smtClean="0"/>
              <a:t>There </a:t>
            </a:r>
            <a:r>
              <a:rPr lang="en-US" dirty="0"/>
              <a:t>is MCU on the module, and program is needed to utilize the module. In transparent transmission mode, the module act like normal receiving and sending serial port data, </a:t>
            </a:r>
          </a:p>
        </p:txBody>
      </p:sp>
    </p:spTree>
    <p:extLst>
      <p:ext uri="{BB962C8B-B14F-4D97-AF65-F5344CB8AC3E}">
        <p14:creationId xmlns:p14="http://schemas.microsoft.com/office/powerpoint/2010/main" val="2809167641"/>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algn="l" rtl="0">
              <a:buFont typeface="Wingdings" panose="05000000000000000000" pitchFamily="2" charset="2"/>
              <a:buChar char="v"/>
            </a:pPr>
            <a:r>
              <a:rPr lang="en-US" dirty="0"/>
              <a:t>so it is convenient to use. The module adopts multiple serial port transparent transmission modes, and user could select them by AT command according to user's requirements. The average working current of three modes FU1, FU2 and FU3 in idle state is 80µa, 3.5mA an 22mA respectively, and the maximum working current is 100mA (in transmitting state).</a:t>
            </a:r>
          </a:p>
          <a:p>
            <a:pPr marL="45720" indent="0" algn="l" rtl="0">
              <a:buNone/>
            </a:pPr>
            <a:endParaRPr lang="ar-EG" dirty="0"/>
          </a:p>
        </p:txBody>
      </p:sp>
      <p:pic>
        <p:nvPicPr>
          <p:cNvPr id="4" name="Picture 3" descr="https://scontent-cai1-1.xx.fbcdn.net/v/t34.0-12/13553176_669582923193224_2141587480_n.jpg?oh=c58a2f104d83dcb5a1514124a7d817be&amp;oe=5773AB68"/>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89040"/>
            <a:ext cx="3933299" cy="2049715"/>
          </a:xfrm>
          <a:prstGeom prst="rect">
            <a:avLst/>
          </a:prstGeom>
          <a:noFill/>
          <a:ln>
            <a:noFill/>
          </a:ln>
        </p:spPr>
      </p:pic>
    </p:spTree>
    <p:extLst>
      <p:ext uri="{BB962C8B-B14F-4D97-AF65-F5344CB8AC3E}">
        <p14:creationId xmlns:p14="http://schemas.microsoft.com/office/powerpoint/2010/main" val="539707413"/>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6512511" cy="1143000"/>
          </a:xfrm>
          <a:noFill/>
        </p:spPr>
        <p:style>
          <a:lnRef idx="0">
            <a:schemeClr val="accent1"/>
          </a:lnRef>
          <a:fillRef idx="3">
            <a:schemeClr val="accent1"/>
          </a:fillRef>
          <a:effectRef idx="3">
            <a:schemeClr val="accent1"/>
          </a:effectRef>
          <a:fontRef idx="minor">
            <a:schemeClr val="lt1"/>
          </a:fontRef>
        </p:style>
        <p:txBody>
          <a:bodyPr>
            <a:noAutofit/>
          </a:bodyPr>
          <a:lstStyle/>
          <a:p>
            <a:pPr algn="l" rtl="0">
              <a:buFont typeface="Wingdings" panose="05000000000000000000" pitchFamily="2" charset="2"/>
              <a:buChar char="v"/>
            </a:pPr>
            <a:r>
              <a:rPr lang="en-US" sz="4800" dirty="0" smtClean="0">
                <a:solidFill>
                  <a:schemeClr val="accent6">
                    <a:lumMod val="75000"/>
                  </a:schemeClr>
                </a:solidFill>
              </a:rPr>
              <a:t>C</a:t>
            </a:r>
            <a:r>
              <a:rPr lang="en-US" sz="4800" cap="none" dirty="0" smtClean="0">
                <a:solidFill>
                  <a:schemeClr val="accent6">
                    <a:lumMod val="75000"/>
                  </a:schemeClr>
                </a:solidFill>
              </a:rPr>
              <a:t>ontents</a:t>
            </a:r>
            <a:r>
              <a:rPr lang="en-US" sz="4800" dirty="0" smtClean="0">
                <a:solidFill>
                  <a:schemeClr val="accent6">
                    <a:lumMod val="75000"/>
                  </a:schemeClr>
                </a:solidFill>
              </a:rPr>
              <a:t>…</a:t>
            </a:r>
            <a:endParaRPr lang="en-IN" sz="4800" dirty="0">
              <a:solidFill>
                <a:schemeClr val="accent6">
                  <a:lumMod val="75000"/>
                </a:schemeClr>
              </a:solidFill>
            </a:endParaRPr>
          </a:p>
        </p:txBody>
      </p:sp>
      <p:sp>
        <p:nvSpPr>
          <p:cNvPr id="5" name="Content Placeholder 4"/>
          <p:cNvSpPr>
            <a:spLocks noGrp="1"/>
          </p:cNvSpPr>
          <p:nvPr>
            <p:ph sz="quarter" idx="13"/>
          </p:nvPr>
        </p:nvSpPr>
        <p:spPr>
          <a:xfrm>
            <a:off x="971600" y="2132856"/>
            <a:ext cx="6480720" cy="3474720"/>
          </a:xfrm>
        </p:spPr>
        <p:txBody>
          <a:bodyPr>
            <a:normAutofit/>
          </a:bodyPr>
          <a:lstStyle/>
          <a:p>
            <a:pPr algn="l" rtl="0">
              <a:buFont typeface="Wingdings" panose="05000000000000000000" pitchFamily="2" charset="2"/>
              <a:buChar char="v"/>
            </a:pPr>
            <a:r>
              <a:rPr lang="en-US" sz="3200" dirty="0" err="1" smtClean="0">
                <a:solidFill>
                  <a:schemeClr val="tx1">
                    <a:lumMod val="95000"/>
                    <a:lumOff val="5000"/>
                  </a:schemeClr>
                </a:solidFill>
              </a:rPr>
              <a:t>Absrtact</a:t>
            </a:r>
            <a:endParaRPr lang="en-US" sz="3200" dirty="0" smtClean="0">
              <a:solidFill>
                <a:schemeClr val="tx1">
                  <a:lumMod val="95000"/>
                  <a:lumOff val="5000"/>
                </a:schemeClr>
              </a:solidFill>
            </a:endParaRPr>
          </a:p>
          <a:p>
            <a:pPr algn="l" rtl="0">
              <a:buFont typeface="Wingdings" panose="05000000000000000000" pitchFamily="2" charset="2"/>
              <a:buChar char="v"/>
            </a:pPr>
            <a:r>
              <a:rPr lang="en-US" sz="3200" dirty="0" smtClean="0">
                <a:solidFill>
                  <a:schemeClr val="tx1">
                    <a:lumMod val="95000"/>
                    <a:lumOff val="5000"/>
                  </a:schemeClr>
                </a:solidFill>
              </a:rPr>
              <a:t>Tries</a:t>
            </a:r>
          </a:p>
          <a:p>
            <a:pPr algn="l" rtl="0">
              <a:buFont typeface="Wingdings" panose="05000000000000000000" pitchFamily="2" charset="2"/>
              <a:buChar char="v"/>
            </a:pPr>
            <a:r>
              <a:rPr lang="en-US" sz="3200" dirty="0" smtClean="0">
                <a:solidFill>
                  <a:schemeClr val="tx1">
                    <a:lumMod val="95000"/>
                    <a:lumOff val="5000"/>
                  </a:schemeClr>
                </a:solidFill>
              </a:rPr>
              <a:t>Hardware</a:t>
            </a:r>
            <a:r>
              <a:rPr lang="en-US" sz="3200" dirty="0">
                <a:solidFill>
                  <a:schemeClr val="tx1">
                    <a:lumMod val="95000"/>
                    <a:lumOff val="5000"/>
                  </a:schemeClr>
                </a:solidFill>
              </a:rPr>
              <a:t/>
            </a:r>
            <a:br>
              <a:rPr lang="en-US" sz="3200" dirty="0">
                <a:solidFill>
                  <a:schemeClr val="tx1">
                    <a:lumMod val="95000"/>
                    <a:lumOff val="5000"/>
                  </a:schemeClr>
                </a:solidFill>
              </a:rPr>
            </a:br>
            <a:endParaRPr lang="ar-EG" sz="3200" dirty="0">
              <a:solidFill>
                <a:schemeClr val="tx1">
                  <a:lumMod val="95000"/>
                  <a:lumOff val="5000"/>
                </a:schemeClr>
              </a:solidFill>
            </a:endParaRPr>
          </a:p>
        </p:txBody>
      </p:sp>
    </p:spTree>
    <p:extLst>
      <p:ext uri="{BB962C8B-B14F-4D97-AF65-F5344CB8AC3E}">
        <p14:creationId xmlns:p14="http://schemas.microsoft.com/office/powerpoint/2010/main" val="1629204056"/>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6512511" cy="1143000"/>
          </a:xfrm>
        </p:spPr>
        <p:txBody>
          <a:bodyPr/>
          <a:lstStyle/>
          <a:p>
            <a:pPr algn="l" rtl="0">
              <a:buFont typeface="Wingdings" panose="05000000000000000000" pitchFamily="2" charset="2"/>
              <a:buChar char="v"/>
            </a:pPr>
            <a:r>
              <a:rPr lang="en-US" dirty="0">
                <a:effectLst/>
              </a:rPr>
              <a:t>AT Command </a:t>
            </a:r>
            <a:r>
              <a:rPr lang="en-US" dirty="0" smtClean="0">
                <a:effectLst/>
              </a:rPr>
              <a:t>mode</a:t>
            </a:r>
            <a:r>
              <a:rPr lang="en-US" dirty="0">
                <a:effectLst/>
              </a:rPr>
              <a:t/>
            </a:r>
            <a:br>
              <a:rPr lang="en-US" dirty="0">
                <a:effectLst/>
              </a:rPr>
            </a:br>
            <a:endParaRPr lang="ar-EG" dirty="0"/>
          </a:p>
        </p:txBody>
      </p:sp>
      <p:sp>
        <p:nvSpPr>
          <p:cNvPr id="3" name="Content Placeholder 2"/>
          <p:cNvSpPr>
            <a:spLocks noGrp="1"/>
          </p:cNvSpPr>
          <p:nvPr>
            <p:ph sz="quarter" idx="13"/>
          </p:nvPr>
        </p:nvSpPr>
        <p:spPr>
          <a:xfrm>
            <a:off x="755576" y="1268760"/>
            <a:ext cx="7272808" cy="5040560"/>
          </a:xfrm>
        </p:spPr>
        <p:txBody>
          <a:bodyPr>
            <a:noAutofit/>
          </a:bodyPr>
          <a:lstStyle/>
          <a:p>
            <a:pPr marL="45720" indent="0" algn="l" rtl="0">
              <a:buNone/>
            </a:pPr>
            <a:r>
              <a:rPr lang="en-US" sz="1000" dirty="0"/>
              <a:t> </a:t>
            </a:r>
          </a:p>
          <a:p>
            <a:pPr algn="l" rtl="0">
              <a:buFont typeface="Wingdings" panose="05000000000000000000" pitchFamily="2" charset="2"/>
              <a:buChar char="v"/>
            </a:pPr>
            <a:r>
              <a:rPr lang="en-US" sz="1600" dirty="0"/>
              <a:t>AT </a:t>
            </a:r>
          </a:p>
          <a:p>
            <a:pPr algn="l" rtl="0">
              <a:buFont typeface="Wingdings" panose="05000000000000000000" pitchFamily="2" charset="2"/>
              <a:buChar char="v"/>
            </a:pPr>
            <a:r>
              <a:rPr lang="en-US" sz="1600" dirty="0"/>
              <a:t>Send this command, will return to OK characters</a:t>
            </a:r>
          </a:p>
          <a:p>
            <a:pPr algn="l" rtl="0">
              <a:buFont typeface="Wingdings" panose="05000000000000000000" pitchFamily="2" charset="2"/>
              <a:buChar char="v"/>
            </a:pPr>
            <a:r>
              <a:rPr lang="en-US" sz="1600" dirty="0"/>
              <a:t>Example: hair AT return OK</a:t>
            </a:r>
          </a:p>
          <a:p>
            <a:pPr algn="l" rtl="0">
              <a:buFont typeface="Wingdings" panose="05000000000000000000" pitchFamily="2" charset="2"/>
              <a:buChar char="v"/>
            </a:pPr>
            <a:r>
              <a:rPr lang="en-US" sz="1600" dirty="0"/>
              <a:t>AT + V</a:t>
            </a:r>
          </a:p>
          <a:p>
            <a:pPr algn="l" rtl="0">
              <a:buFont typeface="Wingdings" panose="05000000000000000000" pitchFamily="2" charset="2"/>
              <a:buChar char="v"/>
            </a:pPr>
            <a:r>
              <a:rPr lang="en-US" sz="1600" dirty="0"/>
              <a:t>Module to return to version information</a:t>
            </a:r>
          </a:p>
          <a:p>
            <a:pPr algn="l" rtl="0">
              <a:buFont typeface="Wingdings" panose="05000000000000000000" pitchFamily="2" charset="2"/>
              <a:buChar char="v"/>
            </a:pPr>
            <a:r>
              <a:rPr lang="en-US" sz="1600" dirty="0"/>
              <a:t>Example: hair AT + V to return to HC-11 _</a:t>
            </a:r>
            <a:r>
              <a:rPr lang="en-US" sz="1600" dirty="0" smtClean="0"/>
              <a:t>V1.9</a:t>
            </a:r>
            <a:endParaRPr lang="en-US" sz="1600" dirty="0"/>
          </a:p>
          <a:p>
            <a:pPr algn="l" rtl="0">
              <a:buFont typeface="Wingdings" panose="05000000000000000000" pitchFamily="2" charset="2"/>
              <a:buChar char="v"/>
            </a:pPr>
            <a:r>
              <a:rPr lang="en-US" sz="1600" dirty="0"/>
              <a:t>AT + </a:t>
            </a:r>
            <a:r>
              <a:rPr lang="en-US" sz="1600" dirty="0" err="1"/>
              <a:t>Bxxxx</a:t>
            </a:r>
            <a:endParaRPr lang="en-US" sz="1600" dirty="0"/>
          </a:p>
          <a:p>
            <a:pPr algn="l" rtl="0">
              <a:buFont typeface="Wingdings" panose="05000000000000000000" pitchFamily="2" charset="2"/>
              <a:buChar char="v"/>
            </a:pPr>
            <a:r>
              <a:rPr lang="en-US" sz="1600" dirty="0"/>
              <a:t>The </a:t>
            </a:r>
            <a:r>
              <a:rPr lang="en-US" sz="1600" dirty="0" err="1"/>
              <a:t>baude</a:t>
            </a:r>
            <a:r>
              <a:rPr lang="en-US" sz="1600" dirty="0"/>
              <a:t> rate set to XXXX. This value is 0960 0192 00384 00576 2400480 00115 200. Ex 1: hair AT + B4800 return OK-4800 Example 2: hair AT + B115200 return OK-115200</a:t>
            </a:r>
          </a:p>
          <a:p>
            <a:pPr algn="l" rtl="0">
              <a:buFont typeface="Wingdings" panose="05000000000000000000" pitchFamily="2" charset="2"/>
              <a:buChar char="v"/>
            </a:pPr>
            <a:r>
              <a:rPr lang="en-US" sz="1600" dirty="0"/>
              <a:t>AT + </a:t>
            </a:r>
            <a:r>
              <a:rPr lang="en-US" sz="1600" dirty="0" err="1"/>
              <a:t>Cxxx</a:t>
            </a:r>
            <a:endParaRPr lang="en-US" sz="1600" dirty="0"/>
          </a:p>
          <a:p>
            <a:pPr algn="l" rtl="0">
              <a:buFont typeface="Wingdings" panose="05000000000000000000" pitchFamily="2" charset="2"/>
              <a:buChar char="v"/>
            </a:pPr>
            <a:r>
              <a:rPr lang="en-US" sz="1600" dirty="0"/>
              <a:t>Setting wireless module. From 001 to 127 can be chosen</a:t>
            </a:r>
          </a:p>
          <a:p>
            <a:pPr algn="l" rtl="0">
              <a:buFont typeface="Wingdings" panose="05000000000000000000" pitchFamily="2" charset="2"/>
              <a:buChar char="v"/>
            </a:pPr>
            <a:r>
              <a:rPr lang="en-US" sz="1600" dirty="0"/>
              <a:t>Example: hair AT + C058 return OK-058</a:t>
            </a:r>
          </a:p>
          <a:p>
            <a:pPr algn="l" rtl="0">
              <a:buFont typeface="Wingdings" panose="05000000000000000000" pitchFamily="2" charset="2"/>
              <a:buChar char="v"/>
            </a:pPr>
            <a:r>
              <a:rPr lang="en-US" sz="1600" dirty="0"/>
              <a:t>AT + </a:t>
            </a:r>
            <a:r>
              <a:rPr lang="en-US" sz="1600" dirty="0" err="1"/>
              <a:t>Axxx</a:t>
            </a:r>
            <a:endParaRPr lang="en-US" sz="1600" dirty="0"/>
          </a:p>
          <a:p>
            <a:pPr algn="l" rtl="0">
              <a:buFont typeface="Wingdings" panose="05000000000000000000" pitchFamily="2" charset="2"/>
              <a:buChar char="v"/>
            </a:pPr>
            <a:r>
              <a:rPr lang="en-US" sz="1600" dirty="0"/>
              <a:t>Setting wireless module address. From 000 to 255 can be chosen</a:t>
            </a:r>
          </a:p>
          <a:p>
            <a:pPr algn="l" rtl="0">
              <a:buFont typeface="Wingdings" panose="05000000000000000000" pitchFamily="2" charset="2"/>
              <a:buChar char="v"/>
            </a:pPr>
            <a:r>
              <a:rPr lang="en-US" sz="1600" dirty="0"/>
              <a:t>Example: hair AT + A123 return OK-A123</a:t>
            </a:r>
          </a:p>
          <a:p>
            <a:pPr marL="45720" indent="0" algn="l" rtl="0" fontAlgn="base">
              <a:buNone/>
            </a:pPr>
            <a:endParaRPr lang="en-US" sz="1600" dirty="0"/>
          </a:p>
          <a:p>
            <a:pPr algn="l" rtl="0">
              <a:buFont typeface="Wingdings" panose="05000000000000000000" pitchFamily="2" charset="2"/>
              <a:buChar char="v"/>
            </a:pPr>
            <a:endParaRPr lang="ar-EG" sz="1000" dirty="0"/>
          </a:p>
        </p:txBody>
      </p:sp>
    </p:spTree>
    <p:extLst>
      <p:ext uri="{BB962C8B-B14F-4D97-AF65-F5344CB8AC3E}">
        <p14:creationId xmlns:p14="http://schemas.microsoft.com/office/powerpoint/2010/main" val="1794825132"/>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6512511" cy="1143000"/>
          </a:xfrm>
        </p:spPr>
        <p:txBody>
          <a:bodyPr/>
          <a:lstStyle/>
          <a:p>
            <a:pPr algn="l" rtl="0">
              <a:buFont typeface="Wingdings" panose="05000000000000000000" pitchFamily="2" charset="2"/>
              <a:buChar char="v"/>
            </a:pPr>
            <a:r>
              <a:rPr lang="en-US" u="sng" dirty="0">
                <a:effectLst/>
              </a:rPr>
              <a:t>USB-XBEE Adapter</a:t>
            </a:r>
            <a:endParaRPr lang="ar-EG" dirty="0"/>
          </a:p>
        </p:txBody>
      </p:sp>
      <p:sp>
        <p:nvSpPr>
          <p:cNvPr id="3" name="Content Placeholder 2"/>
          <p:cNvSpPr>
            <a:spLocks noGrp="1"/>
          </p:cNvSpPr>
          <p:nvPr>
            <p:ph sz="quarter" idx="13"/>
          </p:nvPr>
        </p:nvSpPr>
        <p:spPr>
          <a:xfrm>
            <a:off x="539552" y="1268760"/>
            <a:ext cx="7344816" cy="5040560"/>
          </a:xfrm>
        </p:spPr>
        <p:txBody>
          <a:bodyPr>
            <a:normAutofit lnSpcReduction="10000"/>
          </a:bodyPr>
          <a:lstStyle/>
          <a:p>
            <a:pPr algn="l" rtl="0" fontAlgn="base">
              <a:buFont typeface="Wingdings" panose="05000000000000000000" pitchFamily="2" charset="2"/>
              <a:buChar char="v"/>
            </a:pPr>
            <a:r>
              <a:rPr lang="en-US" b="1" dirty="0"/>
              <a:t>This module can be used as  USB-BEE adaptor and at the same time it can be used as USB to UART  adapter.</a:t>
            </a:r>
            <a:endParaRPr lang="en-US" dirty="0"/>
          </a:p>
          <a:p>
            <a:pPr marL="45720" indent="0" algn="l" rtl="0" fontAlgn="base">
              <a:buNone/>
            </a:pPr>
            <a:endParaRPr lang="en-US" dirty="0"/>
          </a:p>
          <a:p>
            <a:pPr algn="l" rtl="0" fontAlgn="base">
              <a:buFont typeface="Wingdings" panose="05000000000000000000" pitchFamily="2" charset="2"/>
              <a:buChar char="v"/>
            </a:pPr>
            <a:r>
              <a:rPr lang="en-US" dirty="0"/>
              <a:t>It is equipped with BEE socket (20pin 2.0mm). Using this converter enables you to connect any bee module such as </a:t>
            </a:r>
            <a:r>
              <a:rPr lang="en-US" dirty="0" err="1"/>
              <a:t>Zigbee</a:t>
            </a:r>
            <a:r>
              <a:rPr lang="en-US" dirty="0"/>
              <a:t>, Bluetooth bee or WIFI bee, to </a:t>
            </a:r>
            <a:r>
              <a:rPr lang="en-US" dirty="0" err="1"/>
              <a:t>usb</a:t>
            </a:r>
            <a:r>
              <a:rPr lang="en-US" dirty="0"/>
              <a:t> directly. </a:t>
            </a:r>
            <a:endParaRPr lang="en-US" dirty="0" smtClean="0"/>
          </a:p>
          <a:p>
            <a:pPr marL="45720" indent="0" algn="l" rtl="0" fontAlgn="base">
              <a:buNone/>
            </a:pPr>
            <a:r>
              <a:rPr lang="en-US" dirty="0"/>
              <a:t> </a:t>
            </a:r>
          </a:p>
          <a:p>
            <a:pPr algn="l" rtl="0" fontAlgn="base">
              <a:buFont typeface="Wingdings" panose="05000000000000000000" pitchFamily="2" charset="2"/>
              <a:buChar char="v"/>
            </a:pPr>
            <a:r>
              <a:rPr lang="en-US" dirty="0"/>
              <a:t>Therefore you might connect your PC to various wireless applications such as Arduino or Android mobile via a </a:t>
            </a:r>
            <a:r>
              <a:rPr lang="en-US" b="1" dirty="0"/>
              <a:t>Bee</a:t>
            </a:r>
            <a:r>
              <a:rPr lang="en-US" dirty="0"/>
              <a:t> compatible module. The USB-BEE converter is based on</a:t>
            </a:r>
            <a:r>
              <a:rPr lang="en-US" u="sng" dirty="0">
                <a:hlinkClick r:id="rId2"/>
              </a:rPr>
              <a:t> FT232RL</a:t>
            </a:r>
            <a:r>
              <a:rPr lang="en-US" dirty="0"/>
              <a:t> The ever popular FTDI USB to UART IC.</a:t>
            </a:r>
          </a:p>
          <a:p>
            <a:pPr algn="l" rtl="0">
              <a:buFont typeface="Wingdings" panose="05000000000000000000" pitchFamily="2" charset="2"/>
              <a:buChar char="v"/>
            </a:pPr>
            <a:endParaRPr lang="ar-EG" dirty="0"/>
          </a:p>
        </p:txBody>
      </p:sp>
    </p:spTree>
    <p:extLst>
      <p:ext uri="{BB962C8B-B14F-4D97-AF65-F5344CB8AC3E}">
        <p14:creationId xmlns:p14="http://schemas.microsoft.com/office/powerpoint/2010/main" val="430036685"/>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marL="182880" indent="0" rtl="0">
              <a:buNone/>
            </a:pPr>
            <a:r>
              <a:rPr lang="en-US" sz="9600" dirty="0" smtClean="0">
                <a:effectLst/>
                <a:latin typeface="+mj-lt"/>
              </a:rPr>
              <a:t>Thank you!!!</a:t>
            </a:r>
            <a:endParaRPr lang="en-IN" sz="7200" dirty="0">
              <a:effectLst/>
              <a:latin typeface="+mj-lt"/>
            </a:endParaRPr>
          </a:p>
        </p:txBody>
      </p:sp>
    </p:spTree>
    <p:extLst>
      <p:ext uri="{BB962C8B-B14F-4D97-AF65-F5344CB8AC3E}">
        <p14:creationId xmlns:p14="http://schemas.microsoft.com/office/powerpoint/2010/main" val="39295662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gtEl>
                                        <p:attrNameLst>
                                          <p:attrName>ppt_x</p:attrName>
                                          <p:attrName>ppt_y</p:attrName>
                                        </p:attrNameLst>
                                      </p:cBhvr>
                                    </p:animMotion>
                                    <p:animRot by="1500000">
                                      <p:cBhvr>
                                        <p:cTn id="12" dur="125" fill="hold">
                                          <p:stCondLst>
                                            <p:cond delay="0"/>
                                          </p:stCondLst>
                                        </p:cTn>
                                        <p:tgtEl>
                                          <p:spTgt spid="3"/>
                                        </p:tgtEl>
                                        <p:attrNameLst>
                                          <p:attrName>r</p:attrName>
                                        </p:attrNameLst>
                                      </p:cBhvr>
                                    </p:animRot>
                                    <p:animRot by="-1500000">
                                      <p:cBhvr>
                                        <p:cTn id="13" dur="125" fill="hold">
                                          <p:stCondLst>
                                            <p:cond delay="125"/>
                                          </p:stCondLst>
                                        </p:cTn>
                                        <p:tgtEl>
                                          <p:spTgt spid="3"/>
                                        </p:tgtEl>
                                        <p:attrNameLst>
                                          <p:attrName>r</p:attrName>
                                        </p:attrNameLst>
                                      </p:cBhvr>
                                    </p:animRot>
                                    <p:animRot by="-1500000">
                                      <p:cBhvr>
                                        <p:cTn id="14" dur="125" fill="hold">
                                          <p:stCondLst>
                                            <p:cond delay="250"/>
                                          </p:stCondLst>
                                        </p:cTn>
                                        <p:tgtEl>
                                          <p:spTgt spid="3"/>
                                        </p:tgtEl>
                                        <p:attrNameLst>
                                          <p:attrName>r</p:attrName>
                                        </p:attrNameLst>
                                      </p:cBhvr>
                                    </p:animRot>
                                    <p:animRot by="1500000">
                                      <p:cBhvr>
                                        <p:cTn id="15"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764704"/>
            <a:ext cx="6512511" cy="1143000"/>
          </a:xfrm>
        </p:spPr>
        <p:txBody>
          <a:bodyPr/>
          <a:lstStyle/>
          <a:p>
            <a:pPr algn="l" rtl="0">
              <a:buFont typeface="Wingdings" panose="05000000000000000000" pitchFamily="2" charset="2"/>
              <a:buChar char="v"/>
            </a:pPr>
            <a:r>
              <a:rPr lang="en-US" dirty="0">
                <a:solidFill>
                  <a:schemeClr val="accent6">
                    <a:lumMod val="75000"/>
                  </a:schemeClr>
                </a:solidFill>
                <a:effectLst/>
              </a:rPr>
              <a:t>ABSTRACT</a:t>
            </a:r>
            <a:r>
              <a:rPr lang="en-US" dirty="0">
                <a:effectLst/>
              </a:rPr>
              <a:t/>
            </a:r>
            <a:br>
              <a:rPr lang="en-US" dirty="0">
                <a:effectLst/>
              </a:rPr>
            </a:br>
            <a:endParaRPr lang="ar-EG" dirty="0"/>
          </a:p>
        </p:txBody>
      </p:sp>
      <p:sp>
        <p:nvSpPr>
          <p:cNvPr id="3" name="Content Placeholder 2"/>
          <p:cNvSpPr>
            <a:spLocks noGrp="1"/>
          </p:cNvSpPr>
          <p:nvPr>
            <p:ph sz="quarter" idx="13"/>
          </p:nvPr>
        </p:nvSpPr>
        <p:spPr>
          <a:xfrm>
            <a:off x="1115616" y="1988840"/>
            <a:ext cx="6400800" cy="3474720"/>
          </a:xfrm>
        </p:spPr>
        <p:txBody>
          <a:bodyPr>
            <a:normAutofit/>
          </a:bodyPr>
          <a:lstStyle/>
          <a:p>
            <a:pPr algn="l" rtl="0">
              <a:buFont typeface="Wingdings" panose="05000000000000000000" pitchFamily="2" charset="2"/>
              <a:buChar char="v"/>
            </a:pPr>
            <a:r>
              <a:rPr lang="en-US" sz="3200" b="1" dirty="0" smtClean="0"/>
              <a:t>The </a:t>
            </a:r>
            <a:r>
              <a:rPr lang="en-US" sz="3200" b="1" dirty="0"/>
              <a:t>patient assistant </a:t>
            </a:r>
            <a:r>
              <a:rPr lang="en-US" sz="3200" b="1" dirty="0" smtClean="0"/>
              <a:t>robot</a:t>
            </a:r>
            <a:endParaRPr lang="en-US" sz="3200" dirty="0"/>
          </a:p>
          <a:p>
            <a:pPr algn="l" rtl="0">
              <a:buFont typeface="Wingdings" panose="05000000000000000000" pitchFamily="2" charset="2"/>
              <a:buChar char="v"/>
            </a:pPr>
            <a:r>
              <a:rPr lang="en-US" sz="3200" b="1" dirty="0" smtClean="0"/>
              <a:t>About </a:t>
            </a:r>
            <a:r>
              <a:rPr lang="en-US" sz="3200" b="1" dirty="0"/>
              <a:t>robot </a:t>
            </a:r>
            <a:endParaRPr lang="en-US" sz="3200" dirty="0"/>
          </a:p>
          <a:p>
            <a:pPr algn="l" rtl="0">
              <a:buFont typeface="Wingdings" panose="05000000000000000000" pitchFamily="2" charset="2"/>
              <a:buChar char="v"/>
            </a:pPr>
            <a:r>
              <a:rPr lang="en-US" sz="3200" b="1" dirty="0" smtClean="0"/>
              <a:t>Future </a:t>
            </a:r>
            <a:r>
              <a:rPr lang="en-US" sz="3200" b="1" dirty="0"/>
              <a:t>seen</a:t>
            </a:r>
            <a:endParaRPr lang="en-US" sz="3200" dirty="0"/>
          </a:p>
          <a:p>
            <a:pPr algn="l">
              <a:buFont typeface="Wingdings" panose="05000000000000000000" pitchFamily="2" charset="2"/>
              <a:buChar char="v"/>
            </a:pPr>
            <a:endParaRPr lang="ar-EG" sz="3200" dirty="0"/>
          </a:p>
        </p:txBody>
      </p:sp>
    </p:spTree>
    <p:extLst>
      <p:ext uri="{BB962C8B-B14F-4D97-AF65-F5344CB8AC3E}">
        <p14:creationId xmlns:p14="http://schemas.microsoft.com/office/powerpoint/2010/main" val="20088268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512511" cy="864096"/>
          </a:xfrm>
        </p:spPr>
        <p:txBody>
          <a:bodyPr/>
          <a:lstStyle/>
          <a:p>
            <a:pPr algn="l" rtl="0">
              <a:buFont typeface="Wingdings" panose="05000000000000000000" pitchFamily="2" charset="2"/>
              <a:buChar char="v"/>
            </a:pPr>
            <a:r>
              <a:rPr lang="en-US" sz="3600" u="sng" dirty="0" smtClean="0">
                <a:effectLst/>
              </a:rPr>
              <a:t>The </a:t>
            </a:r>
            <a:r>
              <a:rPr lang="en-US" sz="3600" u="sng" dirty="0">
                <a:effectLst/>
              </a:rPr>
              <a:t>patient assistant robot</a:t>
            </a:r>
            <a:r>
              <a:rPr lang="en-US" sz="3600" dirty="0">
                <a:effectLst/>
              </a:rPr>
              <a:t/>
            </a:r>
            <a:br>
              <a:rPr lang="en-US" sz="3600" dirty="0">
                <a:effectLst/>
              </a:rPr>
            </a:br>
            <a:endParaRPr lang="ar-EG" sz="3600" dirty="0"/>
          </a:p>
        </p:txBody>
      </p:sp>
      <p:sp>
        <p:nvSpPr>
          <p:cNvPr id="3" name="Content Placeholder 2"/>
          <p:cNvSpPr>
            <a:spLocks noGrp="1"/>
          </p:cNvSpPr>
          <p:nvPr>
            <p:ph sz="quarter" idx="13"/>
          </p:nvPr>
        </p:nvSpPr>
        <p:spPr>
          <a:xfrm>
            <a:off x="1115616" y="1556792"/>
            <a:ext cx="6552728" cy="4536504"/>
          </a:xfrm>
        </p:spPr>
        <p:txBody>
          <a:bodyPr>
            <a:noAutofit/>
          </a:bodyPr>
          <a:lstStyle/>
          <a:p>
            <a:pPr lvl="0" algn="l" rtl="0">
              <a:buFont typeface="Wingdings" panose="05000000000000000000" pitchFamily="2" charset="2"/>
              <a:buChar char="v"/>
            </a:pPr>
            <a:r>
              <a:rPr lang="en-US" sz="2000" dirty="0" smtClean="0"/>
              <a:t> </a:t>
            </a:r>
            <a:r>
              <a:rPr lang="en-US" sz="2000" dirty="0"/>
              <a:t>purpose of the experiment to help the owners of infectious diseases and to isolate them from healthy people until recovery</a:t>
            </a:r>
            <a:r>
              <a:rPr lang="en-US" sz="2000" dirty="0" smtClean="0"/>
              <a:t>.</a:t>
            </a:r>
            <a:endParaRPr lang="en-US" sz="2000" dirty="0"/>
          </a:p>
          <a:p>
            <a:pPr lvl="0" algn="l" rtl="0">
              <a:buFont typeface="Wingdings" panose="05000000000000000000" pitchFamily="2" charset="2"/>
              <a:buChar char="v"/>
            </a:pPr>
            <a:r>
              <a:rPr lang="en-US" sz="2000" dirty="0" smtClean="0"/>
              <a:t>Procedures </a:t>
            </a:r>
            <a:r>
              <a:rPr lang="en-US" sz="2000" dirty="0"/>
              <a:t>: We started doing the robot , which is helping patients with some tasks that are difficult for them to do ,, and also bring them food and medicine at specific times </a:t>
            </a:r>
            <a:r>
              <a:rPr lang="en-US" sz="2000" dirty="0" smtClean="0"/>
              <a:t>.</a:t>
            </a:r>
            <a:endParaRPr lang="en-US" sz="2000" dirty="0"/>
          </a:p>
          <a:p>
            <a:pPr lvl="0" algn="l" rtl="0">
              <a:buFont typeface="Wingdings" panose="05000000000000000000" pitchFamily="2" charset="2"/>
              <a:buChar char="v"/>
            </a:pPr>
            <a:r>
              <a:rPr lang="en-US" sz="2000" dirty="0" smtClean="0"/>
              <a:t> </a:t>
            </a:r>
            <a:r>
              <a:rPr lang="en-US" sz="2000" dirty="0"/>
              <a:t>Data : This robot goes to every patient room to provide him with food and water and needed medication. It also measures the patient's temperature , if necessary, and give him medicine to reduce the temperature if the temperature is higher than usual. Also doing other tests for the patient </a:t>
            </a:r>
            <a:r>
              <a:rPr lang="en-US" sz="1800" dirty="0" smtClean="0"/>
              <a:t>.</a:t>
            </a:r>
          </a:p>
          <a:p>
            <a:pPr lvl="0" algn="l" rtl="0">
              <a:buFont typeface="Wingdings" panose="05000000000000000000" pitchFamily="2" charset="2"/>
              <a:buChar char="v"/>
            </a:pPr>
            <a:endParaRPr lang="en-US" sz="1800" dirty="0"/>
          </a:p>
          <a:p>
            <a:pPr lvl="0" algn="l" rtl="0">
              <a:buFont typeface="Wingdings" panose="05000000000000000000" pitchFamily="2" charset="2"/>
              <a:buChar char="v"/>
            </a:pPr>
            <a:endParaRPr lang="en-US" sz="1800" dirty="0" smtClean="0"/>
          </a:p>
          <a:p>
            <a:pPr lvl="0" algn="l" rtl="0">
              <a:buFont typeface="Wingdings" panose="05000000000000000000" pitchFamily="2" charset="2"/>
              <a:buChar char="v"/>
            </a:pPr>
            <a:endParaRPr lang="en-US" sz="1800" dirty="0"/>
          </a:p>
          <a:p>
            <a:pPr lvl="0" algn="l" rtl="0">
              <a:buFont typeface="Wingdings" panose="05000000000000000000" pitchFamily="2" charset="2"/>
              <a:buChar char="v"/>
            </a:pPr>
            <a:endParaRPr lang="en-US" sz="1800" dirty="0" smtClean="0"/>
          </a:p>
          <a:p>
            <a:pPr lvl="0" algn="l" rtl="0">
              <a:buFont typeface="Wingdings" panose="05000000000000000000" pitchFamily="2" charset="2"/>
              <a:buChar char="v"/>
            </a:pPr>
            <a:endParaRPr lang="en-US" sz="1800" dirty="0"/>
          </a:p>
          <a:p>
            <a:pPr lvl="0" algn="l" rtl="0">
              <a:buFont typeface="Wingdings" panose="05000000000000000000" pitchFamily="2" charset="2"/>
              <a:buChar char="v"/>
            </a:pPr>
            <a:endParaRPr lang="en-US" sz="1800" dirty="0" smtClean="0"/>
          </a:p>
          <a:p>
            <a:pPr lvl="0" algn="l" rtl="0">
              <a:buFont typeface="Wingdings" panose="05000000000000000000" pitchFamily="2" charset="2"/>
              <a:buChar char="v"/>
            </a:pPr>
            <a:endParaRPr lang="en-US" sz="1800" dirty="0"/>
          </a:p>
          <a:p>
            <a:pPr lvl="0" algn="l" rtl="0">
              <a:buFont typeface="Wingdings" panose="05000000000000000000" pitchFamily="2" charset="2"/>
              <a:buChar char="v"/>
            </a:pPr>
            <a:endParaRPr lang="en-US" sz="1800" dirty="0" smtClean="0"/>
          </a:p>
          <a:p>
            <a:pPr lvl="0" algn="l" rtl="0">
              <a:buFont typeface="Wingdings" panose="05000000000000000000" pitchFamily="2" charset="2"/>
              <a:buChar char="v"/>
            </a:pPr>
            <a:endParaRPr lang="en-US" sz="1800" dirty="0"/>
          </a:p>
          <a:p>
            <a:pPr marL="45720" lvl="0" indent="0" algn="l" rtl="0">
              <a:buNone/>
            </a:pPr>
            <a:endParaRPr lang="en-US" sz="1800" dirty="0"/>
          </a:p>
        </p:txBody>
      </p:sp>
    </p:spTree>
    <p:extLst>
      <p:ext uri="{BB962C8B-B14F-4D97-AF65-F5344CB8AC3E}">
        <p14:creationId xmlns:p14="http://schemas.microsoft.com/office/powerpoint/2010/main" val="1803595836"/>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6512511" cy="1143000"/>
          </a:xfrm>
        </p:spPr>
        <p:txBody>
          <a:bodyPr/>
          <a:lstStyle/>
          <a:p>
            <a:pPr algn="l" rtl="0">
              <a:buFont typeface="Wingdings" panose="05000000000000000000" pitchFamily="2" charset="2"/>
              <a:buChar char="v"/>
            </a:pPr>
            <a:r>
              <a:rPr lang="en-US" u="sng" dirty="0">
                <a:effectLst/>
              </a:rPr>
              <a:t>About robot </a:t>
            </a:r>
            <a:endParaRPr lang="ar-EG" dirty="0"/>
          </a:p>
        </p:txBody>
      </p:sp>
      <p:sp>
        <p:nvSpPr>
          <p:cNvPr id="3" name="Content Placeholder 2"/>
          <p:cNvSpPr>
            <a:spLocks noGrp="1"/>
          </p:cNvSpPr>
          <p:nvPr>
            <p:ph sz="quarter" idx="13"/>
          </p:nvPr>
        </p:nvSpPr>
        <p:spPr>
          <a:xfrm>
            <a:off x="1331640" y="1484784"/>
            <a:ext cx="6400800" cy="4752528"/>
          </a:xfrm>
        </p:spPr>
        <p:txBody>
          <a:bodyPr>
            <a:noAutofit/>
          </a:bodyPr>
          <a:lstStyle/>
          <a:p>
            <a:pPr lvl="0" algn="l" rtl="0"/>
            <a:r>
              <a:rPr lang="en-US" sz="2000" dirty="0"/>
              <a:t>manufacture our own robot, which consist of base which carry model of robot with a tool to lift and carry things to their delivery to the patient.</a:t>
            </a:r>
          </a:p>
          <a:p>
            <a:pPr lvl="0" algn="l" rtl="0"/>
            <a:r>
              <a:rPr lang="en-US" sz="2000" dirty="0"/>
              <a:t>robot movement is performed using  dc motors  and stepper motors (DC Motors : Fast, continuous rotation motors – give high RPM ,,a stepper motor has positional control ) .</a:t>
            </a:r>
          </a:p>
          <a:p>
            <a:pPr lvl="0" algn="l" rtl="0"/>
            <a:r>
              <a:rPr lang="en-US" sz="2000" dirty="0"/>
              <a:t>control this robot by computer using GUI which  send orders from computer to robot through wireless  communication.(we use this method for easy control over </a:t>
            </a:r>
            <a:r>
              <a:rPr lang="en-US" sz="2000" dirty="0" err="1"/>
              <a:t>awide</a:t>
            </a:r>
            <a:r>
              <a:rPr lang="en-US" sz="2000" dirty="0"/>
              <a:t> distance )</a:t>
            </a:r>
          </a:p>
          <a:p>
            <a:pPr lvl="0" algn="l" rtl="0"/>
            <a:r>
              <a:rPr lang="en-US" sz="2000" dirty="0"/>
              <a:t> use </a:t>
            </a:r>
            <a:r>
              <a:rPr lang="en-US" sz="2000" dirty="0" err="1"/>
              <a:t>ic</a:t>
            </a:r>
            <a:r>
              <a:rPr lang="en-US" sz="2000" dirty="0"/>
              <a:t> type mega (atmega16 ) in programming (as we want to learn writing codes by ourselves)</a:t>
            </a:r>
          </a:p>
          <a:p>
            <a:pPr algn="l" rtl="0">
              <a:buFont typeface="Wingdings" panose="05000000000000000000" pitchFamily="2" charset="2"/>
              <a:buChar char="v"/>
            </a:pPr>
            <a:endParaRPr lang="ar-EG" sz="2000" dirty="0"/>
          </a:p>
        </p:txBody>
      </p:sp>
    </p:spTree>
    <p:extLst>
      <p:ext uri="{BB962C8B-B14F-4D97-AF65-F5344CB8AC3E}">
        <p14:creationId xmlns:p14="http://schemas.microsoft.com/office/powerpoint/2010/main" val="3556559268"/>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7" y="548680"/>
            <a:ext cx="6480720" cy="1296144"/>
          </a:xfrm>
        </p:spPr>
        <p:txBody>
          <a:bodyPr/>
          <a:lstStyle/>
          <a:p>
            <a:pPr algn="l" rtl="0">
              <a:buFont typeface="Wingdings" panose="05000000000000000000" pitchFamily="2" charset="2"/>
              <a:buChar char="v"/>
            </a:pPr>
            <a:r>
              <a:rPr lang="en-US" u="sng" dirty="0">
                <a:effectLst/>
              </a:rPr>
              <a:t>Future seen</a:t>
            </a:r>
            <a:endParaRPr lang="ar-EG" dirty="0"/>
          </a:p>
        </p:txBody>
      </p:sp>
      <p:sp>
        <p:nvSpPr>
          <p:cNvPr id="3" name="Content Placeholder 2"/>
          <p:cNvSpPr>
            <a:spLocks noGrp="1"/>
          </p:cNvSpPr>
          <p:nvPr>
            <p:ph sz="quarter" idx="13"/>
          </p:nvPr>
        </p:nvSpPr>
        <p:spPr>
          <a:xfrm>
            <a:off x="1403648" y="1628800"/>
            <a:ext cx="6400800" cy="4824536"/>
          </a:xfrm>
        </p:spPr>
        <p:txBody>
          <a:bodyPr>
            <a:noAutofit/>
          </a:bodyPr>
          <a:lstStyle/>
          <a:p>
            <a:pPr algn="l" rtl="0"/>
            <a:r>
              <a:rPr lang="en-US" sz="1800" dirty="0"/>
              <a:t>In the future, all hospital services will depend on the robot, which will make business owners interested in robots. They will pay attention to the development of the robot to get to the most efficient and least expensive robot .</a:t>
            </a:r>
          </a:p>
          <a:p>
            <a:pPr algn="l" rtl="0"/>
            <a:r>
              <a:rPr lang="en-US" sz="1800" dirty="0"/>
              <a:t> </a:t>
            </a:r>
          </a:p>
          <a:p>
            <a:pPr lvl="0" algn="l" rtl="0"/>
            <a:r>
              <a:rPr lang="en-US" sz="1800" dirty="0"/>
              <a:t>We aspire to develop the robot to be able to work the necessary tests for the patient . On the basis of these tests gives him the right medicine . The robot also follow up the patient on a regular basis until recovery.</a:t>
            </a:r>
          </a:p>
          <a:p>
            <a:pPr algn="l" rtl="0"/>
            <a:r>
              <a:rPr lang="en-US" sz="1800" dirty="0"/>
              <a:t> </a:t>
            </a:r>
          </a:p>
          <a:p>
            <a:pPr lvl="0" algn="l" rtl="0"/>
            <a:r>
              <a:rPr lang="en-US" sz="1800" dirty="0"/>
              <a:t>set up a hospital for people suffering from infectious diseases , which depends entirely on robots in all services pertaining to patients to provide them with the necessary assistance during the treatment period until recovery</a:t>
            </a:r>
          </a:p>
          <a:p>
            <a:pPr algn="l" rtl="0">
              <a:buFont typeface="Wingdings" panose="05000000000000000000" pitchFamily="2" charset="2"/>
              <a:buChar char="v"/>
            </a:pPr>
            <a:endParaRPr lang="ar-EG" sz="1800" dirty="0"/>
          </a:p>
        </p:txBody>
      </p:sp>
    </p:spTree>
    <p:extLst>
      <p:ext uri="{BB962C8B-B14F-4D97-AF65-F5344CB8AC3E}">
        <p14:creationId xmlns:p14="http://schemas.microsoft.com/office/powerpoint/2010/main" val="2268908226"/>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2033195" y="2564904"/>
            <a:ext cx="5966666" cy="3240360"/>
          </a:xfrm>
        </p:spPr>
        <p:txBody>
          <a:bodyPr/>
          <a:lstStyle/>
          <a:p>
            <a:pPr algn="l" rtl="0">
              <a:buFont typeface="Wingdings" panose="05000000000000000000" pitchFamily="2" charset="2"/>
              <a:buChar char="v"/>
            </a:pPr>
            <a:r>
              <a:rPr lang="en-US" u="heavy" dirty="0" err="1">
                <a:effectLst/>
              </a:rPr>
              <a:t>Hadware</a:t>
            </a:r>
            <a:r>
              <a:rPr lang="en-US" u="heavy" dirty="0">
                <a:effectLst/>
              </a:rPr>
              <a:t> :</a:t>
            </a:r>
            <a:r>
              <a:rPr lang="en-US" dirty="0">
                <a:effectLst/>
              </a:rPr>
              <a:t/>
            </a:r>
            <a:br>
              <a:rPr lang="en-US" dirty="0">
                <a:effectLst/>
              </a:rPr>
            </a:br>
            <a:r>
              <a:rPr lang="en-US" sz="4000" dirty="0" smtClean="0">
                <a:effectLst/>
              </a:rPr>
              <a:t>1- </a:t>
            </a:r>
            <a:r>
              <a:rPr lang="en-US" sz="4000" dirty="0">
                <a:effectLst/>
              </a:rPr>
              <a:t>wheel</a:t>
            </a:r>
            <a:br>
              <a:rPr lang="en-US" sz="4000" dirty="0">
                <a:effectLst/>
              </a:rPr>
            </a:br>
            <a:r>
              <a:rPr lang="en-US" sz="4000" dirty="0" smtClean="0">
                <a:effectLst/>
              </a:rPr>
              <a:t>2- </a:t>
            </a:r>
            <a:r>
              <a:rPr lang="en-US" sz="4000" dirty="0">
                <a:effectLst/>
              </a:rPr>
              <a:t>gear </a:t>
            </a:r>
            <a:br>
              <a:rPr lang="en-US" sz="4000" dirty="0">
                <a:effectLst/>
              </a:rPr>
            </a:br>
            <a:r>
              <a:rPr lang="en-US" sz="4000" dirty="0" smtClean="0">
                <a:effectLst/>
              </a:rPr>
              <a:t>3- </a:t>
            </a:r>
            <a:r>
              <a:rPr lang="en-US" sz="4000" dirty="0">
                <a:effectLst/>
              </a:rPr>
              <a:t>left </a:t>
            </a:r>
            <a:r>
              <a:rPr lang="en-US" sz="4000" dirty="0" smtClean="0">
                <a:effectLst/>
              </a:rPr>
              <a:t/>
            </a:r>
            <a:br>
              <a:rPr lang="en-US" sz="4000" dirty="0" smtClean="0">
                <a:effectLst/>
              </a:rPr>
            </a:br>
            <a:r>
              <a:rPr lang="en-US" sz="4000" dirty="0" smtClean="0">
                <a:effectLst/>
              </a:rPr>
              <a:t>4- </a:t>
            </a:r>
            <a:r>
              <a:rPr lang="en-US" sz="4000" dirty="0">
                <a:effectLst/>
              </a:rPr>
              <a:t>stand </a:t>
            </a:r>
            <a:r>
              <a:rPr lang="en-US" sz="4000" dirty="0" smtClean="0">
                <a:effectLst/>
              </a:rPr>
              <a:t/>
            </a:r>
            <a:br>
              <a:rPr lang="en-US" sz="4000" dirty="0" smtClean="0">
                <a:effectLst/>
              </a:rPr>
            </a:br>
            <a:r>
              <a:rPr lang="en-US" sz="4000" dirty="0" smtClean="0">
                <a:effectLst/>
              </a:rPr>
              <a:t>5-stepper motor</a:t>
            </a:r>
            <a:br>
              <a:rPr lang="en-US" sz="4000" dirty="0" smtClean="0">
                <a:effectLst/>
              </a:rPr>
            </a:br>
            <a:r>
              <a:rPr lang="en-US" sz="4000" dirty="0">
                <a:effectLst/>
              </a:rPr>
              <a:t>6</a:t>
            </a:r>
            <a:r>
              <a:rPr lang="en-US" sz="4000" dirty="0" smtClean="0">
                <a:effectLst/>
              </a:rPr>
              <a:t>-stepper motor              driver</a:t>
            </a:r>
            <a:endParaRPr lang="en-US" sz="4000" dirty="0">
              <a:effectLst/>
            </a:endParaRPr>
          </a:p>
        </p:txBody>
      </p:sp>
    </p:spTree>
    <p:extLst>
      <p:ext uri="{BB962C8B-B14F-4D97-AF65-F5344CB8AC3E}">
        <p14:creationId xmlns:p14="http://schemas.microsoft.com/office/powerpoint/2010/main" val="3583062600"/>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44666" y="620688"/>
            <a:ext cx="7056784" cy="5509200"/>
          </a:xfrm>
          <a:prstGeom prst="rect">
            <a:avLst/>
          </a:prstGeom>
        </p:spPr>
        <p:txBody>
          <a:bodyPr wrap="square">
            <a:spAutoFit/>
          </a:bodyPr>
          <a:lstStyle/>
          <a:p>
            <a:r>
              <a:rPr lang="en-US" sz="3200" dirty="0" smtClean="0"/>
              <a:t>7- </a:t>
            </a:r>
            <a:r>
              <a:rPr lang="en-US" sz="3200" dirty="0"/>
              <a:t>DMOS </a:t>
            </a:r>
            <a:r>
              <a:rPr lang="en-US" sz="3200" dirty="0" err="1"/>
              <a:t>Microstepping</a:t>
            </a:r>
            <a:r>
              <a:rPr lang="en-US" sz="3200" dirty="0"/>
              <a:t> Driver with Translator and Overcurrent Protection</a:t>
            </a:r>
          </a:p>
          <a:p>
            <a:r>
              <a:rPr lang="en-US" sz="3200" dirty="0" smtClean="0"/>
              <a:t>8- </a:t>
            </a:r>
            <a:r>
              <a:rPr lang="en-US" sz="3200" dirty="0"/>
              <a:t>DC motor</a:t>
            </a:r>
          </a:p>
          <a:p>
            <a:pPr fontAlgn="base"/>
            <a:r>
              <a:rPr lang="en-US" sz="3200" dirty="0" smtClean="0"/>
              <a:t>9- </a:t>
            </a:r>
            <a:r>
              <a:rPr lang="en-US" sz="3200" dirty="0"/>
              <a:t>L298 Dual Motor Driver Module </a:t>
            </a:r>
            <a:r>
              <a:rPr lang="en-US" sz="3200" dirty="0" smtClean="0"/>
              <a:t>2A</a:t>
            </a:r>
          </a:p>
          <a:p>
            <a:r>
              <a:rPr lang="en-US" sz="3200" dirty="0" smtClean="0"/>
              <a:t>10-ultrasonic</a:t>
            </a:r>
            <a:endParaRPr lang="en-US" sz="3200" dirty="0"/>
          </a:p>
          <a:p>
            <a:r>
              <a:rPr lang="en-US" sz="3200" dirty="0" smtClean="0"/>
              <a:t>11-LM35 </a:t>
            </a:r>
            <a:r>
              <a:rPr lang="en-US" sz="3200" dirty="0"/>
              <a:t>(Temperature sensor </a:t>
            </a:r>
            <a:r>
              <a:rPr lang="en-US" sz="3200" dirty="0" smtClean="0"/>
              <a:t>)</a:t>
            </a:r>
          </a:p>
          <a:p>
            <a:pPr fontAlgn="base"/>
            <a:r>
              <a:rPr lang="en-US" sz="3200" dirty="0" smtClean="0"/>
              <a:t>12-Wireless </a:t>
            </a:r>
            <a:r>
              <a:rPr lang="en-US" sz="3200" dirty="0"/>
              <a:t>Module Serial UART (200M Range-433 </a:t>
            </a:r>
            <a:r>
              <a:rPr lang="en-US" sz="3200" dirty="0" err="1"/>
              <a:t>Mhz</a:t>
            </a:r>
            <a:r>
              <a:rPr lang="en-US" sz="3200" dirty="0"/>
              <a:t>)</a:t>
            </a:r>
          </a:p>
          <a:p>
            <a:pPr fontAlgn="base"/>
            <a:r>
              <a:rPr lang="en-US" sz="3200" dirty="0" smtClean="0"/>
              <a:t>13-USB-XBEE </a:t>
            </a:r>
            <a:r>
              <a:rPr lang="en-US" sz="3200" dirty="0"/>
              <a:t>Adapter</a:t>
            </a:r>
          </a:p>
          <a:p>
            <a:r>
              <a:rPr lang="en-US" sz="3200" dirty="0" smtClean="0"/>
              <a:t> </a:t>
            </a:r>
            <a:endParaRPr lang="en-US" sz="3200" dirty="0"/>
          </a:p>
        </p:txBody>
      </p:sp>
    </p:spTree>
    <p:extLst>
      <p:ext uri="{BB962C8B-B14F-4D97-AF65-F5344CB8AC3E}">
        <p14:creationId xmlns:p14="http://schemas.microsoft.com/office/powerpoint/2010/main" val="2191371097"/>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620688"/>
            <a:ext cx="4176464" cy="2985194"/>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83568" y="3717032"/>
            <a:ext cx="4032448" cy="2842121"/>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076056" y="692696"/>
            <a:ext cx="3744416" cy="2880320"/>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5256076" y="3812285"/>
            <a:ext cx="3384376" cy="2651613"/>
          </a:xfrm>
          <a:prstGeom prst="rect">
            <a:avLst/>
          </a:prstGeom>
        </p:spPr>
      </p:pic>
    </p:spTree>
    <p:extLst>
      <p:ext uri="{BB962C8B-B14F-4D97-AF65-F5344CB8AC3E}">
        <p14:creationId xmlns:p14="http://schemas.microsoft.com/office/powerpoint/2010/main" val="1886730299"/>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heme2">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1394</TotalTime>
  <Words>1109</Words>
  <Application>Microsoft Office PowerPoint</Application>
  <PresentationFormat>On-screen Show (4:3)</PresentationFormat>
  <Paragraphs>121</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Theme2</vt:lpstr>
      <vt:lpstr>Slipstream</vt:lpstr>
      <vt:lpstr>PowerPoint Presentation</vt:lpstr>
      <vt:lpstr>Contents…</vt:lpstr>
      <vt:lpstr>ABSTRACT </vt:lpstr>
      <vt:lpstr>The patient assistant robot </vt:lpstr>
      <vt:lpstr>About robot </vt:lpstr>
      <vt:lpstr>Future seen</vt:lpstr>
      <vt:lpstr>Hadware : 1- wheel 2- gear  3- left  4- stand  5-stepper motor 6-stepper motor              driver</vt:lpstr>
      <vt:lpstr>PowerPoint Presentation</vt:lpstr>
      <vt:lpstr>PowerPoint Presentation</vt:lpstr>
      <vt:lpstr>PowerPoint Presentation</vt:lpstr>
      <vt:lpstr>Stepper motor driver circuits</vt:lpstr>
      <vt:lpstr>DMOS Microstepping Driver with Translator  and Overcurrent Protection</vt:lpstr>
      <vt:lpstr>DC motor</vt:lpstr>
      <vt:lpstr>PowerPoint Presentation</vt:lpstr>
      <vt:lpstr>Dual channel 10Dc motor driver</vt:lpstr>
      <vt:lpstr>Ultrasonic </vt:lpstr>
      <vt:lpstr>LM35 (Temperature sensor )    </vt:lpstr>
      <vt:lpstr>Wireless Module Serial UART (200M Range-433 Mhz)</vt:lpstr>
      <vt:lpstr>PowerPoint Presentation</vt:lpstr>
      <vt:lpstr>AT Command mode </vt:lpstr>
      <vt:lpstr>USB-XBEE Adapter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wireless system</dc:title>
  <dc:creator>amar singh;angel</dc:creator>
  <cp:keywords>5G wireless technology</cp:keywords>
  <cp:lastModifiedBy>ZAS</cp:lastModifiedBy>
  <cp:revision>141</cp:revision>
  <dcterms:created xsi:type="dcterms:W3CDTF">2013-01-27T14:38:39Z</dcterms:created>
  <dcterms:modified xsi:type="dcterms:W3CDTF">2016-07-09T06:22:33Z</dcterms:modified>
  <cp:category>5G</cp:category>
</cp:coreProperties>
</file>