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67" r:id="rId3"/>
    <p:sldId id="259" r:id="rId4"/>
    <p:sldId id="266" r:id="rId5"/>
    <p:sldId id="261" r:id="rId6"/>
    <p:sldId id="258" r:id="rId7"/>
    <p:sldId id="260" r:id="rId8"/>
    <p:sldId id="262" r:id="rId9"/>
    <p:sldId id="264" r:id="rId10"/>
    <p:sldId id="263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395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8053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241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8653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22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6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4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36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45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3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95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930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23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62D6E202-B606-4609-B914-27C9371A1F6D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25729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2D6E202-B606-4609-B914-27C9371A1F6D}" type="datetime1">
              <a:rPr lang="en-US" smtClean="0"/>
              <a:t>10/19/2021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13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7672" y="937487"/>
            <a:ext cx="6551971" cy="1247775"/>
          </a:xfrm>
        </p:spPr>
        <p:txBody>
          <a:bodyPr>
            <a:normAutofit/>
          </a:bodyPr>
          <a:lstStyle/>
          <a:p>
            <a:r>
              <a:rPr lang="ar-EG" sz="5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التحول إلى الإعتماد البرامجي</a:t>
            </a:r>
            <a:endParaRPr lang="en-US" sz="5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7672" y="4948963"/>
            <a:ext cx="6551971" cy="1089885"/>
          </a:xfrm>
        </p:spPr>
        <p:txBody>
          <a:bodyPr>
            <a:normAutofit/>
          </a:bodyPr>
          <a:lstStyle/>
          <a:p>
            <a:pPr algn="ctr" rtl="1"/>
            <a:r>
              <a:rPr lang="ar-EG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مركز ضمان الجودة والتخطيط الإستراتيجي بجامعة الفيوم </a:t>
            </a:r>
          </a:p>
          <a:p>
            <a:pPr algn="ctr" rtl="1"/>
            <a:r>
              <a:rPr lang="ar-EG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CBD7985C-DB54-4142-8A3C-B0A4B8E1E8EE}"/>
              </a:ext>
            </a:extLst>
          </p:cNvPr>
          <p:cNvSpPr txBox="1">
            <a:spLocks/>
          </p:cNvSpPr>
          <p:nvPr/>
        </p:nvSpPr>
        <p:spPr>
          <a:xfrm>
            <a:off x="2850494" y="5735999"/>
            <a:ext cx="6551971" cy="1089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مركز ضمان الجودة والتخطيط الإستراتيجي بجامعة الفيوم </a:t>
            </a:r>
          </a:p>
          <a:p>
            <a:pPr algn="ctr" rtl="1"/>
            <a:r>
              <a:rPr lang="ar-EG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7CB5344-A405-4A76-9D23-DCA2CE134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830" y="254128"/>
            <a:ext cx="10058400" cy="631698"/>
          </a:xfrm>
        </p:spPr>
        <p:txBody>
          <a:bodyPr>
            <a:noAutofit/>
          </a:bodyPr>
          <a:lstStyle/>
          <a:p>
            <a:pPr algn="ctr" rtl="1"/>
            <a:r>
              <a:rPr lang="ar-EG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كيف يمكن الإستفادة من ملفات الإعتماد المؤسسي في الإعتماد البرامجي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B4202D6B-32BC-4F9D-8705-06078A260D3B}"/>
              </a:ext>
            </a:extLst>
          </p:cNvPr>
          <p:cNvSpPr txBox="1">
            <a:spLocks/>
          </p:cNvSpPr>
          <p:nvPr/>
        </p:nvSpPr>
        <p:spPr>
          <a:xfrm>
            <a:off x="3228975" y="558596"/>
            <a:ext cx="5029200" cy="9060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الجهاز الإداري للبرنامج</a:t>
            </a:r>
            <a:endParaRPr lang="en-US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73EE8B6A-C10F-46B7-ADD6-D4CEC9B730B2}"/>
              </a:ext>
            </a:extLst>
          </p:cNvPr>
          <p:cNvSpPr/>
          <p:nvPr/>
        </p:nvSpPr>
        <p:spPr>
          <a:xfrm>
            <a:off x="5391150" y="1413049"/>
            <a:ext cx="704850" cy="9239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6BC0B961-4CBF-4D91-BBA0-E83AB5982F23}"/>
              </a:ext>
            </a:extLst>
          </p:cNvPr>
          <p:cNvSpPr txBox="1">
            <a:spLocks/>
          </p:cNvSpPr>
          <p:nvPr/>
        </p:nvSpPr>
        <p:spPr>
          <a:xfrm>
            <a:off x="992505" y="2171700"/>
            <a:ext cx="10058400" cy="3083019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EG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يمكن الإستفادة من البيانات الخاصة بمعيار الجهاز الإداري في الإعتماد المؤسسي وتطويعها لخدمة هذا الجزء كالأتي:</a:t>
            </a:r>
          </a:p>
          <a:p>
            <a:pPr marL="342900" indent="-342900" algn="just" rtl="1">
              <a:buFont typeface="Wingdings" panose="05000000000000000000" pitchFamily="2" charset="2"/>
              <a:buChar char="q"/>
            </a:pPr>
            <a:r>
              <a:rPr lang="ar-EG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 أعداد الجهاز الإداري (ألية العجز والفائض) ومدى ملائمته لأعداد الطلاب</a:t>
            </a:r>
          </a:p>
          <a:p>
            <a:pPr marL="342900" indent="-342900" algn="just" rtl="1">
              <a:buFont typeface="Wingdings" panose="05000000000000000000" pitchFamily="2" charset="2"/>
              <a:buChar char="q"/>
            </a:pPr>
            <a:r>
              <a:rPr lang="ar-EG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أليات الإختيار </a:t>
            </a:r>
          </a:p>
          <a:p>
            <a:pPr marL="342900" indent="-342900" algn="just" rtl="1">
              <a:buFont typeface="Wingdings" panose="05000000000000000000" pitchFamily="2" charset="2"/>
              <a:buChar char="q"/>
            </a:pPr>
            <a:r>
              <a:rPr lang="ar-EG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 الدورات التدريبية وتنمية المهارات</a:t>
            </a:r>
          </a:p>
          <a:p>
            <a:pPr marL="342900" indent="-342900" algn="just" rtl="1">
              <a:buFont typeface="Wingdings" panose="05000000000000000000" pitchFamily="2" charset="2"/>
              <a:buChar char="q"/>
            </a:pPr>
            <a:r>
              <a:rPr lang="ar-EG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 ألية قياس الرضا الوظيفي</a:t>
            </a:r>
          </a:p>
          <a:p>
            <a:pPr marL="342900" indent="-342900" algn="just" rtl="1">
              <a:buFont typeface="Wingdings" panose="05000000000000000000" pitchFamily="2" charset="2"/>
              <a:buChar char="q"/>
            </a:pPr>
            <a:r>
              <a:rPr lang="ar-EG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4- تقييم الأداء الوظيفي</a:t>
            </a:r>
          </a:p>
          <a:p>
            <a:pPr algn="ctr" rtl="1"/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938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CBD7985C-DB54-4142-8A3C-B0A4B8E1E8EE}"/>
              </a:ext>
            </a:extLst>
          </p:cNvPr>
          <p:cNvSpPr txBox="1">
            <a:spLocks/>
          </p:cNvSpPr>
          <p:nvPr/>
        </p:nvSpPr>
        <p:spPr>
          <a:xfrm>
            <a:off x="2850494" y="5735999"/>
            <a:ext cx="6551971" cy="1089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مركز ضمان الجودة والتخطيط الإستراتيجي بجامعة الفيوم </a:t>
            </a:r>
          </a:p>
          <a:p>
            <a:pPr algn="ctr" rtl="1"/>
            <a:r>
              <a:rPr lang="ar-EG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7CB5344-A405-4A76-9D23-DCA2CE134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830" y="254127"/>
            <a:ext cx="10058400" cy="808101"/>
          </a:xfrm>
        </p:spPr>
        <p:txBody>
          <a:bodyPr>
            <a:noAutofit/>
          </a:bodyPr>
          <a:lstStyle/>
          <a:p>
            <a:pPr algn="ctr" rtl="1"/>
            <a:r>
              <a:rPr lang="ar-EG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كيف يمكن الإستفادة من ملفات الإعتماد المؤسسي في الإعتماد البرامجي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D381E4D1-4C6E-403E-81B5-354D4A803310}"/>
              </a:ext>
            </a:extLst>
          </p:cNvPr>
          <p:cNvSpPr txBox="1">
            <a:spLocks/>
          </p:cNvSpPr>
          <p:nvPr/>
        </p:nvSpPr>
        <p:spPr>
          <a:xfrm>
            <a:off x="3611879" y="739902"/>
            <a:ext cx="5029200" cy="10888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نظم المعلومات والتوثيق</a:t>
            </a:r>
            <a:endParaRPr lang="en-US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rrow: Curved Left 1">
            <a:extLst>
              <a:ext uri="{FF2B5EF4-FFF2-40B4-BE49-F238E27FC236}">
                <a16:creationId xmlns:a16="http://schemas.microsoft.com/office/drawing/2014/main" id="{793C706F-7E9C-4B28-96C5-A8D119B6267A}"/>
              </a:ext>
            </a:extLst>
          </p:cNvPr>
          <p:cNvSpPr/>
          <p:nvPr/>
        </p:nvSpPr>
        <p:spPr>
          <a:xfrm>
            <a:off x="8426765" y="1429608"/>
            <a:ext cx="681039" cy="910365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Arrow: Curved Right 2">
            <a:extLst>
              <a:ext uri="{FF2B5EF4-FFF2-40B4-BE49-F238E27FC236}">
                <a16:creationId xmlns:a16="http://schemas.microsoft.com/office/drawing/2014/main" id="{800AA7D6-F76B-4BC5-903D-196D58454145}"/>
              </a:ext>
            </a:extLst>
          </p:cNvPr>
          <p:cNvSpPr/>
          <p:nvPr/>
        </p:nvSpPr>
        <p:spPr>
          <a:xfrm>
            <a:off x="3145154" y="1462615"/>
            <a:ext cx="714374" cy="808101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97B86952-0322-438A-A03C-438ACDBFDE45}"/>
              </a:ext>
            </a:extLst>
          </p:cNvPr>
          <p:cNvSpPr txBox="1">
            <a:spLocks/>
          </p:cNvSpPr>
          <p:nvPr/>
        </p:nvSpPr>
        <p:spPr>
          <a:xfrm>
            <a:off x="6252684" y="3228425"/>
            <a:ext cx="5029200" cy="10888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قواعد البيانات</a:t>
            </a:r>
            <a:endParaRPr lang="en-US" sz="4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itle 6">
            <a:extLst>
              <a:ext uri="{FF2B5EF4-FFF2-40B4-BE49-F238E27FC236}">
                <a16:creationId xmlns:a16="http://schemas.microsoft.com/office/drawing/2014/main" id="{BFE2CA30-498C-44A5-B83A-E9178BECFDDD}"/>
              </a:ext>
            </a:extLst>
          </p:cNvPr>
          <p:cNvSpPr txBox="1">
            <a:spLocks/>
          </p:cNvSpPr>
          <p:nvPr/>
        </p:nvSpPr>
        <p:spPr>
          <a:xfrm>
            <a:off x="1223484" y="3228425"/>
            <a:ext cx="5029200" cy="10888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حفظ المعلومات</a:t>
            </a:r>
            <a:endParaRPr lang="en-US" sz="4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597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CBD7985C-DB54-4142-8A3C-B0A4B8E1E8EE}"/>
              </a:ext>
            </a:extLst>
          </p:cNvPr>
          <p:cNvSpPr txBox="1">
            <a:spLocks/>
          </p:cNvSpPr>
          <p:nvPr/>
        </p:nvSpPr>
        <p:spPr>
          <a:xfrm>
            <a:off x="2850494" y="5735999"/>
            <a:ext cx="6551971" cy="1089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مركز ضمان الجودة والتخطيط الإستراتيجي بجامعة الفيوم </a:t>
            </a:r>
          </a:p>
          <a:p>
            <a:pPr algn="ctr" rtl="1"/>
            <a:r>
              <a:rPr lang="ar-EG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7CB5344-A405-4A76-9D23-DCA2CE134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830" y="254127"/>
            <a:ext cx="10058400" cy="808101"/>
          </a:xfrm>
        </p:spPr>
        <p:txBody>
          <a:bodyPr>
            <a:noAutofit/>
          </a:bodyPr>
          <a:lstStyle/>
          <a:p>
            <a:pPr algn="ctr" rtl="1"/>
            <a:r>
              <a:rPr lang="ar-EG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كيف يمكن الإستفادة من ملفات الإعتماد المؤسسي في الإعتماد البرامجي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D381E4D1-4C6E-403E-81B5-354D4A803310}"/>
              </a:ext>
            </a:extLst>
          </p:cNvPr>
          <p:cNvSpPr txBox="1">
            <a:spLocks/>
          </p:cNvSpPr>
          <p:nvPr/>
        </p:nvSpPr>
        <p:spPr>
          <a:xfrm>
            <a:off x="3200707" y="791026"/>
            <a:ext cx="5790586" cy="10888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3.الموارد المالية والمادية للبرنامج</a:t>
            </a:r>
            <a:endParaRPr lang="en-US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rrow: Curved Left 1">
            <a:extLst>
              <a:ext uri="{FF2B5EF4-FFF2-40B4-BE49-F238E27FC236}">
                <a16:creationId xmlns:a16="http://schemas.microsoft.com/office/drawing/2014/main" id="{793C706F-7E9C-4B28-96C5-A8D119B6267A}"/>
              </a:ext>
            </a:extLst>
          </p:cNvPr>
          <p:cNvSpPr/>
          <p:nvPr/>
        </p:nvSpPr>
        <p:spPr>
          <a:xfrm>
            <a:off x="9061945" y="1500364"/>
            <a:ext cx="681039" cy="910365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Arrow: Curved Right 2">
            <a:extLst>
              <a:ext uri="{FF2B5EF4-FFF2-40B4-BE49-F238E27FC236}">
                <a16:creationId xmlns:a16="http://schemas.microsoft.com/office/drawing/2014/main" id="{800AA7D6-F76B-4BC5-903D-196D58454145}"/>
              </a:ext>
            </a:extLst>
          </p:cNvPr>
          <p:cNvSpPr/>
          <p:nvPr/>
        </p:nvSpPr>
        <p:spPr>
          <a:xfrm>
            <a:off x="2265181" y="1608722"/>
            <a:ext cx="714374" cy="808101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97B86952-0322-438A-A03C-438ACDBFDE45}"/>
              </a:ext>
            </a:extLst>
          </p:cNvPr>
          <p:cNvSpPr txBox="1">
            <a:spLocks/>
          </p:cNvSpPr>
          <p:nvPr/>
        </p:nvSpPr>
        <p:spPr>
          <a:xfrm>
            <a:off x="6252684" y="3228425"/>
            <a:ext cx="5029200" cy="10888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برامج بمصروفات</a:t>
            </a:r>
            <a:endParaRPr lang="en-US" sz="4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itle 6">
            <a:extLst>
              <a:ext uri="{FF2B5EF4-FFF2-40B4-BE49-F238E27FC236}">
                <a16:creationId xmlns:a16="http://schemas.microsoft.com/office/drawing/2014/main" id="{BFE2CA30-498C-44A5-B83A-E9178BECFDDD}"/>
              </a:ext>
            </a:extLst>
          </p:cNvPr>
          <p:cNvSpPr txBox="1">
            <a:spLocks/>
          </p:cNvSpPr>
          <p:nvPr/>
        </p:nvSpPr>
        <p:spPr>
          <a:xfrm>
            <a:off x="1223484" y="3228425"/>
            <a:ext cx="5029200" cy="10888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برامج بدون مصروفات</a:t>
            </a:r>
            <a:endParaRPr lang="en-US" sz="4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005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CBD7985C-DB54-4142-8A3C-B0A4B8E1E8EE}"/>
              </a:ext>
            </a:extLst>
          </p:cNvPr>
          <p:cNvSpPr txBox="1">
            <a:spLocks/>
          </p:cNvSpPr>
          <p:nvPr/>
        </p:nvSpPr>
        <p:spPr>
          <a:xfrm>
            <a:off x="2850494" y="5735999"/>
            <a:ext cx="6551971" cy="1089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مركز ضمان الجودة والتخطيط الإستراتيجي بجامعة الفيوم </a:t>
            </a:r>
          </a:p>
          <a:p>
            <a:pPr algn="ctr" rtl="1"/>
            <a:r>
              <a:rPr lang="ar-EG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7CB5344-A405-4A76-9D23-DCA2CE134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830" y="254127"/>
            <a:ext cx="10058400" cy="808101"/>
          </a:xfrm>
        </p:spPr>
        <p:txBody>
          <a:bodyPr>
            <a:noAutofit/>
          </a:bodyPr>
          <a:lstStyle/>
          <a:p>
            <a:pPr algn="ctr" rtl="1"/>
            <a:r>
              <a:rPr lang="ar-EG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كيف يمكن الإستفادة من ملفات الإعتماد المؤسسي في الإعتماد البرامجي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D381E4D1-4C6E-403E-81B5-354D4A803310}"/>
              </a:ext>
            </a:extLst>
          </p:cNvPr>
          <p:cNvSpPr txBox="1">
            <a:spLocks/>
          </p:cNvSpPr>
          <p:nvPr/>
        </p:nvSpPr>
        <p:spPr>
          <a:xfrm>
            <a:off x="3200707" y="791026"/>
            <a:ext cx="5790586" cy="10888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3.الموارد المالية والمادية للبرنامج</a:t>
            </a:r>
            <a:endParaRPr lang="en-US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rrow: Curved Left 1">
            <a:extLst>
              <a:ext uri="{FF2B5EF4-FFF2-40B4-BE49-F238E27FC236}">
                <a16:creationId xmlns:a16="http://schemas.microsoft.com/office/drawing/2014/main" id="{793C706F-7E9C-4B28-96C5-A8D119B6267A}"/>
              </a:ext>
            </a:extLst>
          </p:cNvPr>
          <p:cNvSpPr/>
          <p:nvPr/>
        </p:nvSpPr>
        <p:spPr>
          <a:xfrm>
            <a:off x="9061945" y="1500364"/>
            <a:ext cx="681039" cy="910365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Arrow: Curved Right 2">
            <a:extLst>
              <a:ext uri="{FF2B5EF4-FFF2-40B4-BE49-F238E27FC236}">
                <a16:creationId xmlns:a16="http://schemas.microsoft.com/office/drawing/2014/main" id="{800AA7D6-F76B-4BC5-903D-196D58454145}"/>
              </a:ext>
            </a:extLst>
          </p:cNvPr>
          <p:cNvSpPr/>
          <p:nvPr/>
        </p:nvSpPr>
        <p:spPr>
          <a:xfrm>
            <a:off x="2265181" y="1608722"/>
            <a:ext cx="714374" cy="808101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itle 6">
            <a:extLst>
              <a:ext uri="{FF2B5EF4-FFF2-40B4-BE49-F238E27FC236}">
                <a16:creationId xmlns:a16="http://schemas.microsoft.com/office/drawing/2014/main" id="{BFE2CA30-498C-44A5-B83A-E9178BECFDDD}"/>
              </a:ext>
            </a:extLst>
          </p:cNvPr>
          <p:cNvSpPr txBox="1">
            <a:spLocks/>
          </p:cNvSpPr>
          <p:nvPr/>
        </p:nvSpPr>
        <p:spPr>
          <a:xfrm>
            <a:off x="7678919" y="2094509"/>
            <a:ext cx="4495800" cy="1791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موارد مالية</a:t>
            </a:r>
          </a:p>
          <a:p>
            <a:pPr marL="571500" indent="-571500" algn="just" rtl="1">
              <a:buFont typeface="Wingdings" panose="05000000000000000000" pitchFamily="2" charset="2"/>
              <a:buChar char="ü"/>
            </a:pPr>
            <a:r>
              <a:rPr lang="ar-EG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مصادر وحجم تمويل</a:t>
            </a:r>
          </a:p>
          <a:p>
            <a:pPr marL="571500" indent="-571500" algn="just" rtl="1">
              <a:buFont typeface="Wingdings" panose="05000000000000000000" pitchFamily="2" charset="2"/>
              <a:buChar char="ü"/>
            </a:pPr>
            <a:r>
              <a:rPr lang="ar-EG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بنود إنفاق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8A4DB365-54FF-45B3-AA01-3093EDB5CE0B}"/>
              </a:ext>
            </a:extLst>
          </p:cNvPr>
          <p:cNvSpPr txBox="1">
            <a:spLocks/>
          </p:cNvSpPr>
          <p:nvPr/>
        </p:nvSpPr>
        <p:spPr>
          <a:xfrm>
            <a:off x="4010025" y="2417823"/>
            <a:ext cx="4495800" cy="19534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تسهيلات داعمة</a:t>
            </a:r>
          </a:p>
          <a:p>
            <a:pPr marL="571500" indent="-571500" algn="just" rtl="1">
              <a:buFont typeface="Wingdings" panose="05000000000000000000" pitchFamily="2" charset="2"/>
              <a:buChar char="ü"/>
            </a:pPr>
            <a:r>
              <a:rPr lang="ar-EG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قاعات تدريس</a:t>
            </a:r>
          </a:p>
          <a:p>
            <a:pPr marL="571500" indent="-571500" algn="just" rtl="1">
              <a:buFont typeface="Wingdings" panose="05000000000000000000" pitchFamily="2" charset="2"/>
              <a:buChar char="ü"/>
            </a:pPr>
            <a:r>
              <a:rPr lang="ar-EG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معامل وتسهيلات فنية</a:t>
            </a:r>
          </a:p>
          <a:p>
            <a:pPr marL="571500" indent="-571500" algn="just" rtl="1">
              <a:buFont typeface="Wingdings" panose="05000000000000000000" pitchFamily="2" charset="2"/>
              <a:buChar char="ü"/>
            </a:pPr>
            <a:r>
              <a:rPr lang="ar-EG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المناخ الصحي (الأمن والسلامة)</a:t>
            </a:r>
          </a:p>
          <a:p>
            <a:pPr marL="571500" indent="-571500" algn="just" rtl="1">
              <a:buFont typeface="Wingdings" panose="05000000000000000000" pitchFamily="2" charset="2"/>
              <a:buChar char="ü"/>
            </a:pPr>
            <a:r>
              <a:rPr lang="ar-EG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المكتبة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D1097D03-1A8F-431A-9675-232BC4216833}"/>
              </a:ext>
            </a:extLst>
          </p:cNvPr>
          <p:cNvSpPr txBox="1">
            <a:spLocks/>
          </p:cNvSpPr>
          <p:nvPr/>
        </p:nvSpPr>
        <p:spPr>
          <a:xfrm>
            <a:off x="-180975" y="2562793"/>
            <a:ext cx="4495800" cy="19534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البنية التحتية لتكنولوجيا المعلومات</a:t>
            </a:r>
          </a:p>
          <a:p>
            <a:pPr marL="457200" indent="-457200" algn="just" rtl="1">
              <a:buFont typeface="Wingdings" panose="05000000000000000000" pitchFamily="2" charset="2"/>
              <a:buChar char="ü"/>
            </a:pPr>
            <a:r>
              <a:rPr lang="ar-EG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حاسبات ألية </a:t>
            </a:r>
          </a:p>
          <a:p>
            <a:pPr marL="457200" indent="-457200" algn="just" rtl="1">
              <a:buFont typeface="Wingdings" panose="05000000000000000000" pitchFamily="2" charset="2"/>
              <a:buChar char="ü"/>
            </a:pPr>
            <a:r>
              <a:rPr lang="ar-EG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وسائل الإتصال بتكنولوجيا المعلومات</a:t>
            </a:r>
          </a:p>
          <a:p>
            <a:pPr algn="ctr" rtl="1"/>
            <a:endParaRPr lang="ar-EG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649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5200" y="55700"/>
            <a:ext cx="8686800" cy="1015137"/>
          </a:xfrm>
        </p:spPr>
        <p:txBody>
          <a:bodyPr>
            <a:noAutofit/>
          </a:bodyPr>
          <a:lstStyle/>
          <a:p>
            <a:pPr algn="r" rtl="1"/>
            <a:r>
              <a:rPr lang="ar-EG" sz="4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المحور الثاني:</a:t>
            </a:r>
            <a:r>
              <a:rPr lang="ar-EG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الفاعلية التعليمية للبرنامج</a:t>
            </a:r>
            <a:endParaRPr lang="en-US" sz="4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7672" y="4948963"/>
            <a:ext cx="6551971" cy="1089885"/>
          </a:xfrm>
        </p:spPr>
        <p:txBody>
          <a:bodyPr>
            <a:normAutofit/>
          </a:bodyPr>
          <a:lstStyle/>
          <a:p>
            <a:pPr algn="ctr" rtl="1"/>
            <a:r>
              <a:rPr lang="ar-EG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مركز ضمان الجودة والتخطيط الإستراتيجي بجامعة الفيوم </a:t>
            </a:r>
          </a:p>
          <a:p>
            <a:pPr algn="ctr" rtl="1"/>
            <a:r>
              <a:rPr lang="ar-EG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9599AAA-AF6D-41BB-B7F7-A1BD89ED9E19}"/>
              </a:ext>
            </a:extLst>
          </p:cNvPr>
          <p:cNvSpPr txBox="1">
            <a:spLocks/>
          </p:cNvSpPr>
          <p:nvPr/>
        </p:nvSpPr>
        <p:spPr>
          <a:xfrm>
            <a:off x="5251972" y="1447800"/>
            <a:ext cx="6551971" cy="312420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85800" indent="-685800" algn="r" rtl="1">
              <a:buFont typeface="Wingdings" panose="05000000000000000000" pitchFamily="2" charset="2"/>
              <a:buChar char="q"/>
            </a:pPr>
            <a:r>
              <a:rPr lang="ar-EG" b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المعايير الأكاديمية</a:t>
            </a:r>
          </a:p>
          <a:p>
            <a:pPr marL="685800" indent="-685800" algn="r" rtl="1">
              <a:buFont typeface="Wingdings" panose="05000000000000000000" pitchFamily="2" charset="2"/>
              <a:buChar char="q"/>
            </a:pPr>
            <a:r>
              <a:rPr lang="ar-EG" b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تصميم البرنامج</a:t>
            </a:r>
          </a:p>
          <a:p>
            <a:pPr marL="685800" indent="-685800" algn="r" rtl="1">
              <a:buFont typeface="Wingdings" panose="05000000000000000000" pitchFamily="2" charset="2"/>
              <a:buChar char="q"/>
            </a:pPr>
            <a:r>
              <a:rPr lang="ar-EG" b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الطلاب</a:t>
            </a:r>
          </a:p>
          <a:p>
            <a:pPr marL="685800" indent="-685800" algn="r" rtl="1">
              <a:buFont typeface="Wingdings" panose="05000000000000000000" pitchFamily="2" charset="2"/>
              <a:buChar char="q"/>
            </a:pPr>
            <a:r>
              <a:rPr lang="ar-EG" b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أعضاء هيئة التدريس</a:t>
            </a:r>
          </a:p>
          <a:p>
            <a:pPr marL="685800" indent="-685800" algn="r" rtl="1">
              <a:buFont typeface="Wingdings" panose="05000000000000000000" pitchFamily="2" charset="2"/>
              <a:buChar char="q"/>
            </a:pPr>
            <a:r>
              <a:rPr lang="ar-EG" b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التعليم والتعلم</a:t>
            </a:r>
          </a:p>
          <a:p>
            <a:pPr marL="685800" indent="-685800" algn="r" rtl="1">
              <a:buFont typeface="Wingdings" panose="05000000000000000000" pitchFamily="2" charset="2"/>
              <a:buChar char="q"/>
            </a:pPr>
            <a:r>
              <a:rPr lang="ar-EG" b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تقويم مخرجات التعلم </a:t>
            </a:r>
          </a:p>
          <a:p>
            <a:pPr marL="685800" indent="-685800" algn="r" rtl="1">
              <a:buFont typeface="Wingdings" panose="05000000000000000000" pitchFamily="2" charset="2"/>
              <a:buChar char="q"/>
            </a:pPr>
            <a:r>
              <a:rPr lang="ar-EG" b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إدارة الجودة والتعزيز</a:t>
            </a:r>
          </a:p>
          <a:p>
            <a:pPr marL="685800" indent="-685800" algn="r" rtl="1">
              <a:buFont typeface="Wingdings" panose="05000000000000000000" pitchFamily="2" charset="2"/>
              <a:buChar char="q"/>
            </a:pPr>
            <a:r>
              <a:rPr lang="ar-EG" b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مؤشرات نجاح البرنامج</a:t>
            </a:r>
          </a:p>
          <a:p>
            <a:pPr marL="685800" indent="-685800" algn="r" rtl="1">
              <a:buFont typeface="Wingdings" panose="05000000000000000000" pitchFamily="2" charset="2"/>
              <a:buChar char="q"/>
            </a:pPr>
            <a:endParaRPr lang="ar-E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605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CBD7985C-DB54-4142-8A3C-B0A4B8E1E8EE}"/>
              </a:ext>
            </a:extLst>
          </p:cNvPr>
          <p:cNvSpPr txBox="1">
            <a:spLocks/>
          </p:cNvSpPr>
          <p:nvPr/>
        </p:nvSpPr>
        <p:spPr>
          <a:xfrm>
            <a:off x="2850494" y="5735999"/>
            <a:ext cx="6551971" cy="1089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مركز ضمان الجودة والتخطيط الإستراتيجي بجامعة الفيوم </a:t>
            </a:r>
          </a:p>
          <a:p>
            <a:pPr algn="ctr" rtl="1"/>
            <a:r>
              <a:rPr lang="ar-EG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7CB5344-A405-4A76-9D23-DCA2CE134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830" y="99498"/>
            <a:ext cx="10058400" cy="808101"/>
          </a:xfrm>
        </p:spPr>
        <p:txBody>
          <a:bodyPr>
            <a:noAutofit/>
          </a:bodyPr>
          <a:lstStyle/>
          <a:p>
            <a:pPr algn="ctr" rtl="1"/>
            <a:r>
              <a:rPr lang="ar-EG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كيف يمكن الإستفادة من ملفات الإعتماد المؤسسي في الإعتماد البرامجي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D381E4D1-4C6E-403E-81B5-354D4A803310}"/>
              </a:ext>
            </a:extLst>
          </p:cNvPr>
          <p:cNvSpPr txBox="1">
            <a:spLocks/>
          </p:cNvSpPr>
          <p:nvPr/>
        </p:nvSpPr>
        <p:spPr>
          <a:xfrm>
            <a:off x="3200707" y="791026"/>
            <a:ext cx="5790586" cy="10888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المعايير الأكاديمية</a:t>
            </a:r>
            <a:endParaRPr lang="en-US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rrow: Curved Left 1">
            <a:extLst>
              <a:ext uri="{FF2B5EF4-FFF2-40B4-BE49-F238E27FC236}">
                <a16:creationId xmlns:a16="http://schemas.microsoft.com/office/drawing/2014/main" id="{793C706F-7E9C-4B28-96C5-A8D119B6267A}"/>
              </a:ext>
            </a:extLst>
          </p:cNvPr>
          <p:cNvSpPr/>
          <p:nvPr/>
        </p:nvSpPr>
        <p:spPr>
          <a:xfrm>
            <a:off x="9061945" y="1500364"/>
            <a:ext cx="681039" cy="910365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Arrow: Curved Right 2">
            <a:extLst>
              <a:ext uri="{FF2B5EF4-FFF2-40B4-BE49-F238E27FC236}">
                <a16:creationId xmlns:a16="http://schemas.microsoft.com/office/drawing/2014/main" id="{800AA7D6-F76B-4BC5-903D-196D58454145}"/>
              </a:ext>
            </a:extLst>
          </p:cNvPr>
          <p:cNvSpPr/>
          <p:nvPr/>
        </p:nvSpPr>
        <p:spPr>
          <a:xfrm>
            <a:off x="2265181" y="1608722"/>
            <a:ext cx="714374" cy="808101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D1097D03-1A8F-431A-9675-232BC4216833}"/>
              </a:ext>
            </a:extLst>
          </p:cNvPr>
          <p:cNvSpPr txBox="1">
            <a:spLocks/>
          </p:cNvSpPr>
          <p:nvPr/>
        </p:nvSpPr>
        <p:spPr>
          <a:xfrm>
            <a:off x="7495084" y="2696143"/>
            <a:ext cx="4495800" cy="12281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مواصفات الخريج</a:t>
            </a:r>
          </a:p>
          <a:p>
            <a:pPr algn="ctr" rtl="1"/>
            <a:endParaRPr lang="ar-EG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7A14FE0C-7ABA-4035-AFD8-398B46C8C95D}"/>
              </a:ext>
            </a:extLst>
          </p:cNvPr>
          <p:cNvSpPr txBox="1">
            <a:spLocks/>
          </p:cNvSpPr>
          <p:nvPr/>
        </p:nvSpPr>
        <p:spPr>
          <a:xfrm>
            <a:off x="1322884" y="2581047"/>
            <a:ext cx="4495800" cy="12281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تبني البرنامج للمعايير الأكاديمية</a:t>
            </a:r>
          </a:p>
          <a:p>
            <a:pPr algn="ctr" rtl="1"/>
            <a:endParaRPr lang="ar-EG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160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CBD7985C-DB54-4142-8A3C-B0A4B8E1E8EE}"/>
              </a:ext>
            </a:extLst>
          </p:cNvPr>
          <p:cNvSpPr txBox="1">
            <a:spLocks/>
          </p:cNvSpPr>
          <p:nvPr/>
        </p:nvSpPr>
        <p:spPr>
          <a:xfrm>
            <a:off x="2850494" y="5735999"/>
            <a:ext cx="6551971" cy="1089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مركز ضمان الجودة والتخطيط الإستراتيجي بجامعة الفيوم </a:t>
            </a:r>
          </a:p>
          <a:p>
            <a:pPr algn="ctr" rtl="1"/>
            <a:r>
              <a:rPr lang="ar-EG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7CB5344-A405-4A76-9D23-DCA2CE134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830" y="99498"/>
            <a:ext cx="10058400" cy="808101"/>
          </a:xfrm>
        </p:spPr>
        <p:txBody>
          <a:bodyPr>
            <a:noAutofit/>
          </a:bodyPr>
          <a:lstStyle/>
          <a:p>
            <a:pPr algn="ctr" rtl="1"/>
            <a:r>
              <a:rPr lang="ar-EG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كيف يمكن الإستفادة من ملفات الإعتماد المؤسسي في الإعتماد البرامجي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D381E4D1-4C6E-403E-81B5-354D4A803310}"/>
              </a:ext>
            </a:extLst>
          </p:cNvPr>
          <p:cNvSpPr txBox="1">
            <a:spLocks/>
          </p:cNvSpPr>
          <p:nvPr/>
        </p:nvSpPr>
        <p:spPr>
          <a:xfrm>
            <a:off x="3200707" y="791026"/>
            <a:ext cx="5790586" cy="10888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تصميم البرنامج</a:t>
            </a:r>
            <a:endParaRPr lang="en-US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rrow: Curved Left 1">
            <a:extLst>
              <a:ext uri="{FF2B5EF4-FFF2-40B4-BE49-F238E27FC236}">
                <a16:creationId xmlns:a16="http://schemas.microsoft.com/office/drawing/2014/main" id="{793C706F-7E9C-4B28-96C5-A8D119B6267A}"/>
              </a:ext>
            </a:extLst>
          </p:cNvPr>
          <p:cNvSpPr/>
          <p:nvPr/>
        </p:nvSpPr>
        <p:spPr>
          <a:xfrm>
            <a:off x="9061945" y="1500364"/>
            <a:ext cx="681039" cy="910365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Arrow: Curved Right 2">
            <a:extLst>
              <a:ext uri="{FF2B5EF4-FFF2-40B4-BE49-F238E27FC236}">
                <a16:creationId xmlns:a16="http://schemas.microsoft.com/office/drawing/2014/main" id="{800AA7D6-F76B-4BC5-903D-196D58454145}"/>
              </a:ext>
            </a:extLst>
          </p:cNvPr>
          <p:cNvSpPr/>
          <p:nvPr/>
        </p:nvSpPr>
        <p:spPr>
          <a:xfrm>
            <a:off x="2265181" y="1608722"/>
            <a:ext cx="714374" cy="808101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D1097D03-1A8F-431A-9675-232BC4216833}"/>
              </a:ext>
            </a:extLst>
          </p:cNvPr>
          <p:cNvSpPr txBox="1">
            <a:spLocks/>
          </p:cNvSpPr>
          <p:nvPr/>
        </p:nvSpPr>
        <p:spPr>
          <a:xfrm>
            <a:off x="9402464" y="2547551"/>
            <a:ext cx="3579019" cy="5957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هيكل البرنامج</a:t>
            </a:r>
          </a:p>
          <a:p>
            <a:pPr algn="ctr" rtl="1"/>
            <a:endParaRPr lang="ar-EG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7A14FE0C-7ABA-4035-AFD8-398B46C8C95D}"/>
              </a:ext>
            </a:extLst>
          </p:cNvPr>
          <p:cNvSpPr txBox="1">
            <a:spLocks/>
          </p:cNvSpPr>
          <p:nvPr/>
        </p:nvSpPr>
        <p:spPr>
          <a:xfrm>
            <a:off x="5591175" y="2636635"/>
            <a:ext cx="4151808" cy="5779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المشاركة في تصميم البرنامج</a:t>
            </a:r>
          </a:p>
          <a:p>
            <a:pPr algn="ctr" rtl="1"/>
            <a:endParaRPr lang="ar-EG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492A84E4-C573-4DFA-888B-2E57E99ABFAF}"/>
              </a:ext>
            </a:extLst>
          </p:cNvPr>
          <p:cNvSpPr txBox="1">
            <a:spLocks/>
          </p:cNvSpPr>
          <p:nvPr/>
        </p:nvSpPr>
        <p:spPr>
          <a:xfrm>
            <a:off x="2590800" y="2433568"/>
            <a:ext cx="3154679" cy="8349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المقررات الدراسية</a:t>
            </a:r>
          </a:p>
          <a:p>
            <a:pPr algn="ctr" rtl="1"/>
            <a:endParaRPr lang="ar-EG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9AC7C398-C5DB-4C64-9DF2-018A52777F05}"/>
              </a:ext>
            </a:extLst>
          </p:cNvPr>
          <p:cNvSpPr txBox="1">
            <a:spLocks/>
          </p:cNvSpPr>
          <p:nvPr/>
        </p:nvSpPr>
        <p:spPr>
          <a:xfrm>
            <a:off x="-1187851" y="2042251"/>
            <a:ext cx="4495800" cy="12281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مراجعة </a:t>
            </a:r>
          </a:p>
          <a:p>
            <a:pPr algn="ctr" rtl="1"/>
            <a:r>
              <a:rPr lang="ar-EG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وتطوير البرنامج</a:t>
            </a:r>
          </a:p>
          <a:p>
            <a:pPr algn="ctr" rtl="1"/>
            <a:endParaRPr lang="ar-EG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0AE8134E-DF23-4CF9-B43D-11F4208E3614}"/>
              </a:ext>
            </a:extLst>
          </p:cNvPr>
          <p:cNvSpPr/>
          <p:nvPr/>
        </p:nvSpPr>
        <p:spPr>
          <a:xfrm>
            <a:off x="5820727" y="2895562"/>
            <a:ext cx="550546" cy="108988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415F99B3-F350-4C23-8140-B6CBC65E2F88}"/>
              </a:ext>
            </a:extLst>
          </p:cNvPr>
          <p:cNvSpPr txBox="1">
            <a:spLocks/>
          </p:cNvSpPr>
          <p:nvPr/>
        </p:nvSpPr>
        <p:spPr>
          <a:xfrm>
            <a:off x="3059737" y="3601410"/>
            <a:ext cx="5790586" cy="10888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المعايير والبرامج الأكاديمية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73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CBD7985C-DB54-4142-8A3C-B0A4B8E1E8EE}"/>
              </a:ext>
            </a:extLst>
          </p:cNvPr>
          <p:cNvSpPr txBox="1">
            <a:spLocks/>
          </p:cNvSpPr>
          <p:nvPr/>
        </p:nvSpPr>
        <p:spPr>
          <a:xfrm>
            <a:off x="2850494" y="5735999"/>
            <a:ext cx="6551971" cy="1089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مركز ضمان الجودة والتخطيط الإستراتيجي بجامعة الفيوم </a:t>
            </a:r>
          </a:p>
          <a:p>
            <a:pPr algn="ctr" rtl="1"/>
            <a:r>
              <a:rPr lang="ar-EG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7CB5344-A405-4A76-9D23-DCA2CE134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830" y="99498"/>
            <a:ext cx="10058400" cy="808101"/>
          </a:xfrm>
        </p:spPr>
        <p:txBody>
          <a:bodyPr>
            <a:noAutofit/>
          </a:bodyPr>
          <a:lstStyle/>
          <a:p>
            <a:pPr algn="ctr" rtl="1"/>
            <a:r>
              <a:rPr lang="ar-EG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كيف يمكن الإستفادة من ملفات الإعتماد المؤسسي في الإعتماد البرامجي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D381E4D1-4C6E-403E-81B5-354D4A803310}"/>
              </a:ext>
            </a:extLst>
          </p:cNvPr>
          <p:cNvSpPr txBox="1">
            <a:spLocks/>
          </p:cNvSpPr>
          <p:nvPr/>
        </p:nvSpPr>
        <p:spPr>
          <a:xfrm>
            <a:off x="3200707" y="791026"/>
            <a:ext cx="5790586" cy="10888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الطــــــــــــــــــــــــــــــــــــــــــــــــــلاب</a:t>
            </a:r>
            <a:endParaRPr lang="en-US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rrow: Curved Left 1">
            <a:extLst>
              <a:ext uri="{FF2B5EF4-FFF2-40B4-BE49-F238E27FC236}">
                <a16:creationId xmlns:a16="http://schemas.microsoft.com/office/drawing/2014/main" id="{793C706F-7E9C-4B28-96C5-A8D119B6267A}"/>
              </a:ext>
            </a:extLst>
          </p:cNvPr>
          <p:cNvSpPr/>
          <p:nvPr/>
        </p:nvSpPr>
        <p:spPr>
          <a:xfrm>
            <a:off x="9061945" y="1500364"/>
            <a:ext cx="681039" cy="910365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Arrow: Curved Right 2">
            <a:extLst>
              <a:ext uri="{FF2B5EF4-FFF2-40B4-BE49-F238E27FC236}">
                <a16:creationId xmlns:a16="http://schemas.microsoft.com/office/drawing/2014/main" id="{800AA7D6-F76B-4BC5-903D-196D58454145}"/>
              </a:ext>
            </a:extLst>
          </p:cNvPr>
          <p:cNvSpPr/>
          <p:nvPr/>
        </p:nvSpPr>
        <p:spPr>
          <a:xfrm>
            <a:off x="2265181" y="1608722"/>
            <a:ext cx="714374" cy="808101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D1097D03-1A8F-431A-9675-232BC4216833}"/>
              </a:ext>
            </a:extLst>
          </p:cNvPr>
          <p:cNvSpPr txBox="1">
            <a:spLocks/>
          </p:cNvSpPr>
          <p:nvPr/>
        </p:nvSpPr>
        <p:spPr>
          <a:xfrm>
            <a:off x="8364239" y="3038239"/>
            <a:ext cx="3579019" cy="9671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سياسات وإجراءات قبول</a:t>
            </a:r>
          </a:p>
          <a:p>
            <a:pPr algn="ctr" rtl="1"/>
            <a:endParaRPr lang="ar-EG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7A14FE0C-7ABA-4035-AFD8-398B46C8C95D}"/>
              </a:ext>
            </a:extLst>
          </p:cNvPr>
          <p:cNvSpPr txBox="1">
            <a:spLocks/>
          </p:cNvSpPr>
          <p:nvPr/>
        </p:nvSpPr>
        <p:spPr>
          <a:xfrm>
            <a:off x="5591175" y="2636635"/>
            <a:ext cx="4151808" cy="5779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الإرشاد الأكاديمي</a:t>
            </a:r>
          </a:p>
          <a:p>
            <a:pPr algn="ctr" rtl="1"/>
            <a:endParaRPr lang="ar-EG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492A84E4-C573-4DFA-888B-2E57E99ABFAF}"/>
              </a:ext>
            </a:extLst>
          </p:cNvPr>
          <p:cNvSpPr txBox="1">
            <a:spLocks/>
          </p:cNvSpPr>
          <p:nvPr/>
        </p:nvSpPr>
        <p:spPr>
          <a:xfrm>
            <a:off x="2265182" y="2178619"/>
            <a:ext cx="3480298" cy="10898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الدعم الأكاديمي والمادي</a:t>
            </a:r>
          </a:p>
          <a:p>
            <a:pPr algn="ctr" rtl="1"/>
            <a:endParaRPr lang="ar-EG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9AC7C398-C5DB-4C64-9DF2-018A52777F05}"/>
              </a:ext>
            </a:extLst>
          </p:cNvPr>
          <p:cNvSpPr txBox="1">
            <a:spLocks/>
          </p:cNvSpPr>
          <p:nvPr/>
        </p:nvSpPr>
        <p:spPr>
          <a:xfrm>
            <a:off x="-897591" y="2503867"/>
            <a:ext cx="4495800" cy="12281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رضا الطلاب</a:t>
            </a:r>
          </a:p>
          <a:p>
            <a:pPr algn="ctr" rtl="1"/>
            <a:endParaRPr lang="ar-EG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0AE8134E-DF23-4CF9-B43D-11F4208E3614}"/>
              </a:ext>
            </a:extLst>
          </p:cNvPr>
          <p:cNvSpPr/>
          <p:nvPr/>
        </p:nvSpPr>
        <p:spPr>
          <a:xfrm>
            <a:off x="5820727" y="2895562"/>
            <a:ext cx="550546" cy="108988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415F99B3-F350-4C23-8140-B6CBC65E2F88}"/>
              </a:ext>
            </a:extLst>
          </p:cNvPr>
          <p:cNvSpPr txBox="1">
            <a:spLocks/>
          </p:cNvSpPr>
          <p:nvPr/>
        </p:nvSpPr>
        <p:spPr>
          <a:xfrm>
            <a:off x="3059737" y="3643402"/>
            <a:ext cx="5790586" cy="10888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الطلاب والخريجون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591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CBD7985C-DB54-4142-8A3C-B0A4B8E1E8EE}"/>
              </a:ext>
            </a:extLst>
          </p:cNvPr>
          <p:cNvSpPr txBox="1">
            <a:spLocks/>
          </p:cNvSpPr>
          <p:nvPr/>
        </p:nvSpPr>
        <p:spPr>
          <a:xfrm>
            <a:off x="2850494" y="5735999"/>
            <a:ext cx="6551971" cy="1089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مركز ضمان الجودة والتخطيط الإستراتيجي بجامعة الفيوم </a:t>
            </a:r>
          </a:p>
          <a:p>
            <a:pPr algn="ctr" rtl="1"/>
            <a:r>
              <a:rPr lang="ar-EG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7CB5344-A405-4A76-9D23-DCA2CE134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830" y="99498"/>
            <a:ext cx="10058400" cy="808101"/>
          </a:xfrm>
        </p:spPr>
        <p:txBody>
          <a:bodyPr>
            <a:noAutofit/>
          </a:bodyPr>
          <a:lstStyle/>
          <a:p>
            <a:pPr algn="ctr" rtl="1"/>
            <a:r>
              <a:rPr lang="ar-EG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كيف يمكن الإستفادة من ملفات الإعتماد المؤسسي في الإعتماد البرامجي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D381E4D1-4C6E-403E-81B5-354D4A803310}"/>
              </a:ext>
            </a:extLst>
          </p:cNvPr>
          <p:cNvSpPr txBox="1">
            <a:spLocks/>
          </p:cNvSpPr>
          <p:nvPr/>
        </p:nvSpPr>
        <p:spPr>
          <a:xfrm>
            <a:off x="3200707" y="791026"/>
            <a:ext cx="5790586" cy="10888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أعضاء هيئة التدريس</a:t>
            </a:r>
            <a:endParaRPr lang="en-US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rrow: Curved Left 1">
            <a:extLst>
              <a:ext uri="{FF2B5EF4-FFF2-40B4-BE49-F238E27FC236}">
                <a16:creationId xmlns:a16="http://schemas.microsoft.com/office/drawing/2014/main" id="{793C706F-7E9C-4B28-96C5-A8D119B6267A}"/>
              </a:ext>
            </a:extLst>
          </p:cNvPr>
          <p:cNvSpPr/>
          <p:nvPr/>
        </p:nvSpPr>
        <p:spPr>
          <a:xfrm>
            <a:off x="9061945" y="1500364"/>
            <a:ext cx="681039" cy="910365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Arrow: Curved Right 2">
            <a:extLst>
              <a:ext uri="{FF2B5EF4-FFF2-40B4-BE49-F238E27FC236}">
                <a16:creationId xmlns:a16="http://schemas.microsoft.com/office/drawing/2014/main" id="{800AA7D6-F76B-4BC5-903D-196D58454145}"/>
              </a:ext>
            </a:extLst>
          </p:cNvPr>
          <p:cNvSpPr/>
          <p:nvPr/>
        </p:nvSpPr>
        <p:spPr>
          <a:xfrm>
            <a:off x="2265181" y="1608722"/>
            <a:ext cx="714374" cy="808101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D1097D03-1A8F-431A-9675-232BC4216833}"/>
              </a:ext>
            </a:extLst>
          </p:cNvPr>
          <p:cNvSpPr txBox="1">
            <a:spLocks/>
          </p:cNvSpPr>
          <p:nvPr/>
        </p:nvSpPr>
        <p:spPr>
          <a:xfrm>
            <a:off x="8364239" y="3038239"/>
            <a:ext cx="3579019" cy="9671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كفاية وكفاءة أعضاء هيئة التدريس</a:t>
            </a:r>
          </a:p>
          <a:p>
            <a:pPr algn="ctr" rtl="1"/>
            <a:endParaRPr lang="ar-EG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7A14FE0C-7ABA-4035-AFD8-398B46C8C95D}"/>
              </a:ext>
            </a:extLst>
          </p:cNvPr>
          <p:cNvSpPr txBox="1">
            <a:spLocks/>
          </p:cNvSpPr>
          <p:nvPr/>
        </p:nvSpPr>
        <p:spPr>
          <a:xfrm>
            <a:off x="5591175" y="2636635"/>
            <a:ext cx="4151808" cy="5779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تنمية المهارات</a:t>
            </a:r>
          </a:p>
          <a:p>
            <a:pPr algn="ctr" rtl="1"/>
            <a:endParaRPr lang="ar-EG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492A84E4-C573-4DFA-888B-2E57E99ABFAF}"/>
              </a:ext>
            </a:extLst>
          </p:cNvPr>
          <p:cNvSpPr txBox="1">
            <a:spLocks/>
          </p:cNvSpPr>
          <p:nvPr/>
        </p:nvSpPr>
        <p:spPr>
          <a:xfrm>
            <a:off x="2265182" y="2178619"/>
            <a:ext cx="3480298" cy="10898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التحفيز والمحاسبية</a:t>
            </a:r>
          </a:p>
          <a:p>
            <a:pPr algn="ctr" rtl="1"/>
            <a:endParaRPr lang="ar-EG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9AC7C398-C5DB-4C64-9DF2-018A52777F05}"/>
              </a:ext>
            </a:extLst>
          </p:cNvPr>
          <p:cNvSpPr txBox="1">
            <a:spLocks/>
          </p:cNvSpPr>
          <p:nvPr/>
        </p:nvSpPr>
        <p:spPr>
          <a:xfrm>
            <a:off x="-490469" y="2805078"/>
            <a:ext cx="4495800" cy="12281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تقويم الأداء وقياس الرضا</a:t>
            </a:r>
          </a:p>
          <a:p>
            <a:pPr algn="ctr" rtl="1"/>
            <a:endParaRPr lang="ar-EG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0AE8134E-DF23-4CF9-B43D-11F4208E3614}"/>
              </a:ext>
            </a:extLst>
          </p:cNvPr>
          <p:cNvSpPr/>
          <p:nvPr/>
        </p:nvSpPr>
        <p:spPr>
          <a:xfrm>
            <a:off x="5820727" y="2895562"/>
            <a:ext cx="550546" cy="108988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415F99B3-F350-4C23-8140-B6CBC65E2F88}"/>
              </a:ext>
            </a:extLst>
          </p:cNvPr>
          <p:cNvSpPr txBox="1">
            <a:spLocks/>
          </p:cNvSpPr>
          <p:nvPr/>
        </p:nvSpPr>
        <p:spPr>
          <a:xfrm>
            <a:off x="3103004" y="3699925"/>
            <a:ext cx="5790586" cy="10888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أعضاء هيئة التدريس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007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CBD7985C-DB54-4142-8A3C-B0A4B8E1E8EE}"/>
              </a:ext>
            </a:extLst>
          </p:cNvPr>
          <p:cNvSpPr txBox="1">
            <a:spLocks/>
          </p:cNvSpPr>
          <p:nvPr/>
        </p:nvSpPr>
        <p:spPr>
          <a:xfrm>
            <a:off x="2850494" y="5735999"/>
            <a:ext cx="6551971" cy="1089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مركز ضمان الجودة والتخطيط الإستراتيجي بجامعة الفيوم </a:t>
            </a:r>
          </a:p>
          <a:p>
            <a:pPr algn="ctr" rtl="1"/>
            <a:r>
              <a:rPr lang="ar-EG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7CB5344-A405-4A76-9D23-DCA2CE134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830" y="99498"/>
            <a:ext cx="10058400" cy="808101"/>
          </a:xfrm>
        </p:spPr>
        <p:txBody>
          <a:bodyPr>
            <a:noAutofit/>
          </a:bodyPr>
          <a:lstStyle/>
          <a:p>
            <a:pPr algn="ctr" rtl="1"/>
            <a:r>
              <a:rPr lang="ar-EG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كيف يمكن الإستفادة من ملفات الإعتماد المؤسسي في الإعتماد البرامجي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D381E4D1-4C6E-403E-81B5-354D4A803310}"/>
              </a:ext>
            </a:extLst>
          </p:cNvPr>
          <p:cNvSpPr txBox="1">
            <a:spLocks/>
          </p:cNvSpPr>
          <p:nvPr/>
        </p:nvSpPr>
        <p:spPr>
          <a:xfrm>
            <a:off x="3200707" y="791026"/>
            <a:ext cx="5790586" cy="10888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التعليم والتعلم</a:t>
            </a:r>
            <a:endParaRPr lang="en-US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rrow: Curved Left 1">
            <a:extLst>
              <a:ext uri="{FF2B5EF4-FFF2-40B4-BE49-F238E27FC236}">
                <a16:creationId xmlns:a16="http://schemas.microsoft.com/office/drawing/2014/main" id="{793C706F-7E9C-4B28-96C5-A8D119B6267A}"/>
              </a:ext>
            </a:extLst>
          </p:cNvPr>
          <p:cNvSpPr/>
          <p:nvPr/>
        </p:nvSpPr>
        <p:spPr>
          <a:xfrm>
            <a:off x="9061945" y="1500364"/>
            <a:ext cx="681039" cy="910365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Arrow: Curved Right 2">
            <a:extLst>
              <a:ext uri="{FF2B5EF4-FFF2-40B4-BE49-F238E27FC236}">
                <a16:creationId xmlns:a16="http://schemas.microsoft.com/office/drawing/2014/main" id="{800AA7D6-F76B-4BC5-903D-196D58454145}"/>
              </a:ext>
            </a:extLst>
          </p:cNvPr>
          <p:cNvSpPr/>
          <p:nvPr/>
        </p:nvSpPr>
        <p:spPr>
          <a:xfrm>
            <a:off x="2265181" y="1608722"/>
            <a:ext cx="714374" cy="808101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D1097D03-1A8F-431A-9675-232BC4216833}"/>
              </a:ext>
            </a:extLst>
          </p:cNvPr>
          <p:cNvSpPr txBox="1">
            <a:spLocks/>
          </p:cNvSpPr>
          <p:nvPr/>
        </p:nvSpPr>
        <p:spPr>
          <a:xfrm>
            <a:off x="8364239" y="2933619"/>
            <a:ext cx="3579019" cy="12281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إستراتيجية التعليم والتعلم</a:t>
            </a:r>
          </a:p>
          <a:p>
            <a:pPr algn="ctr" rtl="1"/>
            <a:r>
              <a:rPr lang="ar-EG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ومراجعتها</a:t>
            </a:r>
          </a:p>
          <a:p>
            <a:pPr algn="ctr" rtl="1"/>
            <a:endParaRPr lang="ar-EG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7A14FE0C-7ABA-4035-AFD8-398B46C8C95D}"/>
              </a:ext>
            </a:extLst>
          </p:cNvPr>
          <p:cNvSpPr txBox="1">
            <a:spLocks/>
          </p:cNvSpPr>
          <p:nvPr/>
        </p:nvSpPr>
        <p:spPr>
          <a:xfrm>
            <a:off x="5591175" y="2311345"/>
            <a:ext cx="4151808" cy="9032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التعلم الذاتي</a:t>
            </a:r>
          </a:p>
          <a:p>
            <a:pPr algn="ctr" rtl="1"/>
            <a:endParaRPr lang="ar-EG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492A84E4-C573-4DFA-888B-2E57E99ABFAF}"/>
              </a:ext>
            </a:extLst>
          </p:cNvPr>
          <p:cNvSpPr txBox="1">
            <a:spLocks/>
          </p:cNvSpPr>
          <p:nvPr/>
        </p:nvSpPr>
        <p:spPr>
          <a:xfrm>
            <a:off x="2265182" y="2178619"/>
            <a:ext cx="3480298" cy="10898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التدريب وتنمية المهارات</a:t>
            </a:r>
          </a:p>
          <a:p>
            <a:pPr algn="ctr" rtl="1"/>
            <a:endParaRPr lang="ar-EG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9AC7C398-C5DB-4C64-9DF2-018A52777F05}"/>
              </a:ext>
            </a:extLst>
          </p:cNvPr>
          <p:cNvSpPr txBox="1">
            <a:spLocks/>
          </p:cNvSpPr>
          <p:nvPr/>
        </p:nvSpPr>
        <p:spPr>
          <a:xfrm>
            <a:off x="-490469" y="2805078"/>
            <a:ext cx="4495800" cy="12281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قياس الرضا من التدريب</a:t>
            </a:r>
          </a:p>
          <a:p>
            <a:pPr algn="ctr" rtl="1"/>
            <a:endParaRPr lang="ar-EG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0AE8134E-DF23-4CF9-B43D-11F4208E3614}"/>
              </a:ext>
            </a:extLst>
          </p:cNvPr>
          <p:cNvSpPr/>
          <p:nvPr/>
        </p:nvSpPr>
        <p:spPr>
          <a:xfrm>
            <a:off x="5820727" y="2895562"/>
            <a:ext cx="550546" cy="108988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415F99B3-F350-4C23-8140-B6CBC65E2F88}"/>
              </a:ext>
            </a:extLst>
          </p:cNvPr>
          <p:cNvSpPr txBox="1">
            <a:spLocks/>
          </p:cNvSpPr>
          <p:nvPr/>
        </p:nvSpPr>
        <p:spPr>
          <a:xfrm>
            <a:off x="3103004" y="3699925"/>
            <a:ext cx="5790586" cy="10888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التدريس والتعلم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713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7672" y="432662"/>
            <a:ext cx="6551971" cy="1247775"/>
          </a:xfrm>
        </p:spPr>
        <p:txBody>
          <a:bodyPr>
            <a:normAutofit/>
          </a:bodyPr>
          <a:lstStyle/>
          <a:p>
            <a:r>
              <a:rPr lang="ar-EG" sz="5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المحور الأول: إدارة البرنامج</a:t>
            </a:r>
            <a:endParaRPr lang="en-US" sz="5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7672" y="4948963"/>
            <a:ext cx="6551971" cy="1089885"/>
          </a:xfrm>
        </p:spPr>
        <p:txBody>
          <a:bodyPr>
            <a:normAutofit/>
          </a:bodyPr>
          <a:lstStyle/>
          <a:p>
            <a:pPr algn="ctr" rtl="1"/>
            <a:r>
              <a:rPr lang="ar-EG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مركز ضمان الجودة والتخطيط الإستراتيجي بجامعة الفيوم </a:t>
            </a:r>
          </a:p>
          <a:p>
            <a:pPr algn="ctr" rtl="1"/>
            <a:r>
              <a:rPr lang="ar-EG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9599AAA-AF6D-41BB-B7F7-A1BD89ED9E19}"/>
              </a:ext>
            </a:extLst>
          </p:cNvPr>
          <p:cNvSpPr txBox="1">
            <a:spLocks/>
          </p:cNvSpPr>
          <p:nvPr/>
        </p:nvSpPr>
        <p:spPr>
          <a:xfrm>
            <a:off x="5251972" y="2314576"/>
            <a:ext cx="6551971" cy="162401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85800" indent="-685800" algn="r" rtl="1">
              <a:buFont typeface="Wingdings" panose="05000000000000000000" pitchFamily="2" charset="2"/>
              <a:buChar char="q"/>
            </a:pPr>
            <a:r>
              <a:rPr lang="ar-E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رسالة وأهداف البرنامج</a:t>
            </a:r>
          </a:p>
          <a:p>
            <a:pPr marL="685800" indent="-685800" algn="r" rtl="1">
              <a:buFont typeface="Wingdings" panose="05000000000000000000" pitchFamily="2" charset="2"/>
              <a:buChar char="q"/>
            </a:pPr>
            <a:r>
              <a:rPr lang="ar-E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قيادة وتنظيم البرنامج</a:t>
            </a:r>
          </a:p>
          <a:p>
            <a:pPr marL="685800" indent="-685800" algn="r" rtl="1">
              <a:buFont typeface="Wingdings" panose="05000000000000000000" pitchFamily="2" charset="2"/>
              <a:buChar char="q"/>
            </a:pPr>
            <a:r>
              <a:rPr lang="ar-E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الموارد المالية والمادية للبرنامج</a:t>
            </a:r>
            <a:endParaRPr lang="en-US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239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CBD7985C-DB54-4142-8A3C-B0A4B8E1E8EE}"/>
              </a:ext>
            </a:extLst>
          </p:cNvPr>
          <p:cNvSpPr txBox="1">
            <a:spLocks/>
          </p:cNvSpPr>
          <p:nvPr/>
        </p:nvSpPr>
        <p:spPr>
          <a:xfrm>
            <a:off x="2850494" y="5735999"/>
            <a:ext cx="6551971" cy="1089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مركز ضمان الجودة والتخطيط الإستراتيجي بجامعة الفيوم </a:t>
            </a:r>
          </a:p>
          <a:p>
            <a:pPr algn="ctr" rtl="1"/>
            <a:r>
              <a:rPr lang="ar-EG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7CB5344-A405-4A76-9D23-DCA2CE134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830" y="99498"/>
            <a:ext cx="10058400" cy="808101"/>
          </a:xfrm>
        </p:spPr>
        <p:txBody>
          <a:bodyPr>
            <a:noAutofit/>
          </a:bodyPr>
          <a:lstStyle/>
          <a:p>
            <a:pPr algn="ctr" rtl="1"/>
            <a:r>
              <a:rPr lang="ar-EG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كيف يمكن الإستفادة من ملفات الإعتماد المؤسسي في الإعتماد البرامجي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D381E4D1-4C6E-403E-81B5-354D4A803310}"/>
              </a:ext>
            </a:extLst>
          </p:cNvPr>
          <p:cNvSpPr txBox="1">
            <a:spLocks/>
          </p:cNvSpPr>
          <p:nvPr/>
        </p:nvSpPr>
        <p:spPr>
          <a:xfrm>
            <a:off x="3200707" y="791026"/>
            <a:ext cx="5790586" cy="10888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تقويم مخرجات التعلم</a:t>
            </a:r>
            <a:endParaRPr lang="en-US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rrow: Curved Left 1">
            <a:extLst>
              <a:ext uri="{FF2B5EF4-FFF2-40B4-BE49-F238E27FC236}">
                <a16:creationId xmlns:a16="http://schemas.microsoft.com/office/drawing/2014/main" id="{793C706F-7E9C-4B28-96C5-A8D119B6267A}"/>
              </a:ext>
            </a:extLst>
          </p:cNvPr>
          <p:cNvSpPr/>
          <p:nvPr/>
        </p:nvSpPr>
        <p:spPr>
          <a:xfrm>
            <a:off x="9061945" y="1500364"/>
            <a:ext cx="681039" cy="910365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Arrow: Curved Right 2">
            <a:extLst>
              <a:ext uri="{FF2B5EF4-FFF2-40B4-BE49-F238E27FC236}">
                <a16:creationId xmlns:a16="http://schemas.microsoft.com/office/drawing/2014/main" id="{800AA7D6-F76B-4BC5-903D-196D58454145}"/>
              </a:ext>
            </a:extLst>
          </p:cNvPr>
          <p:cNvSpPr/>
          <p:nvPr/>
        </p:nvSpPr>
        <p:spPr>
          <a:xfrm>
            <a:off x="2265181" y="1608722"/>
            <a:ext cx="714374" cy="808101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D1097D03-1A8F-431A-9675-232BC4216833}"/>
              </a:ext>
            </a:extLst>
          </p:cNvPr>
          <p:cNvSpPr txBox="1">
            <a:spLocks/>
          </p:cNvSpPr>
          <p:nvPr/>
        </p:nvSpPr>
        <p:spPr>
          <a:xfrm>
            <a:off x="8364239" y="2933619"/>
            <a:ext cx="3579019" cy="12281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نظام وأساليب التقويم</a:t>
            </a:r>
          </a:p>
          <a:p>
            <a:pPr algn="ctr" rtl="1"/>
            <a:endParaRPr lang="ar-EG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7A14FE0C-7ABA-4035-AFD8-398B46C8C95D}"/>
              </a:ext>
            </a:extLst>
          </p:cNvPr>
          <p:cNvSpPr txBox="1">
            <a:spLocks/>
          </p:cNvSpPr>
          <p:nvPr/>
        </p:nvSpPr>
        <p:spPr>
          <a:xfrm>
            <a:off x="5591175" y="2311345"/>
            <a:ext cx="4151808" cy="9032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مراجعة نتائج التقويم</a:t>
            </a:r>
          </a:p>
          <a:p>
            <a:pPr algn="ctr" rtl="1"/>
            <a:endParaRPr lang="ar-EG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492A84E4-C573-4DFA-888B-2E57E99ABFAF}"/>
              </a:ext>
            </a:extLst>
          </p:cNvPr>
          <p:cNvSpPr txBox="1">
            <a:spLocks/>
          </p:cNvSpPr>
          <p:nvPr/>
        </p:nvSpPr>
        <p:spPr>
          <a:xfrm>
            <a:off x="2265182" y="2178619"/>
            <a:ext cx="3480298" cy="10898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إستثمار نتائج التقويم</a:t>
            </a:r>
          </a:p>
          <a:p>
            <a:pPr algn="ctr" rtl="1"/>
            <a:endParaRPr lang="ar-EG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9AC7C398-C5DB-4C64-9DF2-018A52777F05}"/>
              </a:ext>
            </a:extLst>
          </p:cNvPr>
          <p:cNvSpPr txBox="1">
            <a:spLocks/>
          </p:cNvSpPr>
          <p:nvPr/>
        </p:nvSpPr>
        <p:spPr>
          <a:xfrm>
            <a:off x="-490469" y="2805078"/>
            <a:ext cx="4495800" cy="12281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التحسين والتطوير</a:t>
            </a:r>
          </a:p>
          <a:p>
            <a:pPr algn="ctr" rtl="1"/>
            <a:endParaRPr lang="ar-EG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0AE8134E-DF23-4CF9-B43D-11F4208E3614}"/>
              </a:ext>
            </a:extLst>
          </p:cNvPr>
          <p:cNvSpPr/>
          <p:nvPr/>
        </p:nvSpPr>
        <p:spPr>
          <a:xfrm>
            <a:off x="5820727" y="2895562"/>
            <a:ext cx="550546" cy="108988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415F99B3-F350-4C23-8140-B6CBC65E2F88}"/>
              </a:ext>
            </a:extLst>
          </p:cNvPr>
          <p:cNvSpPr txBox="1">
            <a:spLocks/>
          </p:cNvSpPr>
          <p:nvPr/>
        </p:nvSpPr>
        <p:spPr>
          <a:xfrm>
            <a:off x="3103004" y="3699925"/>
            <a:ext cx="5790586" cy="10888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التدريس والتعلم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70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CBD7985C-DB54-4142-8A3C-B0A4B8E1E8EE}"/>
              </a:ext>
            </a:extLst>
          </p:cNvPr>
          <p:cNvSpPr txBox="1">
            <a:spLocks/>
          </p:cNvSpPr>
          <p:nvPr/>
        </p:nvSpPr>
        <p:spPr>
          <a:xfrm>
            <a:off x="2850494" y="5735999"/>
            <a:ext cx="6551971" cy="1089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مركز ضمان الجودة والتخطيط الإستراتيجي بجامعة الفيوم </a:t>
            </a:r>
          </a:p>
          <a:p>
            <a:pPr algn="ctr" rtl="1"/>
            <a:r>
              <a:rPr lang="ar-EG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7CB5344-A405-4A76-9D23-DCA2CE134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830" y="99498"/>
            <a:ext cx="10058400" cy="808101"/>
          </a:xfrm>
        </p:spPr>
        <p:txBody>
          <a:bodyPr>
            <a:noAutofit/>
          </a:bodyPr>
          <a:lstStyle/>
          <a:p>
            <a:pPr algn="ctr" rtl="1"/>
            <a:r>
              <a:rPr lang="ar-EG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كيف يمكن الإستفادة من ملفات الإعتماد المؤسسي في الإعتماد البرامجي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D381E4D1-4C6E-403E-81B5-354D4A803310}"/>
              </a:ext>
            </a:extLst>
          </p:cNvPr>
          <p:cNvSpPr txBox="1">
            <a:spLocks/>
          </p:cNvSpPr>
          <p:nvPr/>
        </p:nvSpPr>
        <p:spPr>
          <a:xfrm>
            <a:off x="3200707" y="791026"/>
            <a:ext cx="5790586" cy="10888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التعزيز والتطوير</a:t>
            </a:r>
            <a:endParaRPr lang="en-US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rrow: Curved Left 1">
            <a:extLst>
              <a:ext uri="{FF2B5EF4-FFF2-40B4-BE49-F238E27FC236}">
                <a16:creationId xmlns:a16="http://schemas.microsoft.com/office/drawing/2014/main" id="{793C706F-7E9C-4B28-96C5-A8D119B6267A}"/>
              </a:ext>
            </a:extLst>
          </p:cNvPr>
          <p:cNvSpPr/>
          <p:nvPr/>
        </p:nvSpPr>
        <p:spPr>
          <a:xfrm>
            <a:off x="9061945" y="1500364"/>
            <a:ext cx="681039" cy="910365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Arrow: Curved Right 2">
            <a:extLst>
              <a:ext uri="{FF2B5EF4-FFF2-40B4-BE49-F238E27FC236}">
                <a16:creationId xmlns:a16="http://schemas.microsoft.com/office/drawing/2014/main" id="{800AA7D6-F76B-4BC5-903D-196D58454145}"/>
              </a:ext>
            </a:extLst>
          </p:cNvPr>
          <p:cNvSpPr/>
          <p:nvPr/>
        </p:nvSpPr>
        <p:spPr>
          <a:xfrm>
            <a:off x="2265181" y="1608722"/>
            <a:ext cx="714374" cy="808101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7A14FE0C-7ABA-4035-AFD8-398B46C8C95D}"/>
              </a:ext>
            </a:extLst>
          </p:cNvPr>
          <p:cNvSpPr txBox="1">
            <a:spLocks/>
          </p:cNvSpPr>
          <p:nvPr/>
        </p:nvSpPr>
        <p:spPr>
          <a:xfrm>
            <a:off x="7013092" y="2571452"/>
            <a:ext cx="4151808" cy="12385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خطة تعزيز وتطوير والمجالات الخاصة بالتطوير</a:t>
            </a:r>
          </a:p>
          <a:p>
            <a:pPr algn="ctr" rtl="1"/>
            <a:endParaRPr lang="ar-EG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492A84E4-C573-4DFA-888B-2E57E99ABFAF}"/>
              </a:ext>
            </a:extLst>
          </p:cNvPr>
          <p:cNvSpPr txBox="1">
            <a:spLocks/>
          </p:cNvSpPr>
          <p:nvPr/>
        </p:nvSpPr>
        <p:spPr>
          <a:xfrm>
            <a:off x="1558261" y="2441583"/>
            <a:ext cx="3480298" cy="10898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إدارة الجودة في البرنامج</a:t>
            </a:r>
          </a:p>
          <a:p>
            <a:pPr algn="ctr" rtl="1"/>
            <a:endParaRPr lang="ar-EG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0AE8134E-DF23-4CF9-B43D-11F4208E3614}"/>
              </a:ext>
            </a:extLst>
          </p:cNvPr>
          <p:cNvSpPr/>
          <p:nvPr/>
        </p:nvSpPr>
        <p:spPr>
          <a:xfrm>
            <a:off x="5820727" y="2895562"/>
            <a:ext cx="550546" cy="108988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415F99B3-F350-4C23-8140-B6CBC65E2F88}"/>
              </a:ext>
            </a:extLst>
          </p:cNvPr>
          <p:cNvSpPr txBox="1">
            <a:spLocks/>
          </p:cNvSpPr>
          <p:nvPr/>
        </p:nvSpPr>
        <p:spPr>
          <a:xfrm>
            <a:off x="3103004" y="3699925"/>
            <a:ext cx="5790586" cy="10888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خطط التحسين والتطوير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147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CBD7985C-DB54-4142-8A3C-B0A4B8E1E8EE}"/>
              </a:ext>
            </a:extLst>
          </p:cNvPr>
          <p:cNvSpPr txBox="1">
            <a:spLocks/>
          </p:cNvSpPr>
          <p:nvPr/>
        </p:nvSpPr>
        <p:spPr>
          <a:xfrm>
            <a:off x="2850494" y="5735999"/>
            <a:ext cx="6551971" cy="1089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مركز ضمان الجودة والتخطيط الإستراتيجي بجامعة الفيوم </a:t>
            </a:r>
          </a:p>
          <a:p>
            <a:pPr algn="ctr" rtl="1"/>
            <a:r>
              <a:rPr lang="ar-EG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7CB5344-A405-4A76-9D23-DCA2CE134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830" y="99498"/>
            <a:ext cx="10058400" cy="808101"/>
          </a:xfrm>
        </p:spPr>
        <p:txBody>
          <a:bodyPr>
            <a:noAutofit/>
          </a:bodyPr>
          <a:lstStyle/>
          <a:p>
            <a:pPr algn="ctr" rtl="1"/>
            <a:r>
              <a:rPr lang="ar-EG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كيف يمكن الإستفادة من ملفات الإعتماد المؤسسي في الإعتماد البرامجي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D381E4D1-4C6E-403E-81B5-354D4A803310}"/>
              </a:ext>
            </a:extLst>
          </p:cNvPr>
          <p:cNvSpPr txBox="1">
            <a:spLocks/>
          </p:cNvSpPr>
          <p:nvPr/>
        </p:nvSpPr>
        <p:spPr>
          <a:xfrm>
            <a:off x="3200707" y="791026"/>
            <a:ext cx="5790586" cy="10888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مؤشرات نجاح البرنامج</a:t>
            </a:r>
            <a:endParaRPr lang="en-US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rrow: Curved Left 1">
            <a:extLst>
              <a:ext uri="{FF2B5EF4-FFF2-40B4-BE49-F238E27FC236}">
                <a16:creationId xmlns:a16="http://schemas.microsoft.com/office/drawing/2014/main" id="{793C706F-7E9C-4B28-96C5-A8D119B6267A}"/>
              </a:ext>
            </a:extLst>
          </p:cNvPr>
          <p:cNvSpPr/>
          <p:nvPr/>
        </p:nvSpPr>
        <p:spPr>
          <a:xfrm>
            <a:off x="9061945" y="1500364"/>
            <a:ext cx="681039" cy="910365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Arrow: Curved Right 2">
            <a:extLst>
              <a:ext uri="{FF2B5EF4-FFF2-40B4-BE49-F238E27FC236}">
                <a16:creationId xmlns:a16="http://schemas.microsoft.com/office/drawing/2014/main" id="{800AA7D6-F76B-4BC5-903D-196D58454145}"/>
              </a:ext>
            </a:extLst>
          </p:cNvPr>
          <p:cNvSpPr/>
          <p:nvPr/>
        </p:nvSpPr>
        <p:spPr>
          <a:xfrm>
            <a:off x="2265181" y="1608722"/>
            <a:ext cx="714374" cy="808101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7A14FE0C-7ABA-4035-AFD8-398B46C8C95D}"/>
              </a:ext>
            </a:extLst>
          </p:cNvPr>
          <p:cNvSpPr txBox="1">
            <a:spLocks/>
          </p:cNvSpPr>
          <p:nvPr/>
        </p:nvSpPr>
        <p:spPr>
          <a:xfrm>
            <a:off x="7013092" y="2571452"/>
            <a:ext cx="4151808" cy="12385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تحليل لأعداد الطلاب المقبولين</a:t>
            </a:r>
          </a:p>
          <a:p>
            <a:pPr algn="ctr" rtl="1"/>
            <a:endParaRPr lang="ar-EG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492A84E4-C573-4DFA-888B-2E57E99ABFAF}"/>
              </a:ext>
            </a:extLst>
          </p:cNvPr>
          <p:cNvSpPr txBox="1">
            <a:spLocks/>
          </p:cNvSpPr>
          <p:nvPr/>
        </p:nvSpPr>
        <p:spPr>
          <a:xfrm>
            <a:off x="1558261" y="2441583"/>
            <a:ext cx="3480298" cy="10898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28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معدلات التوظيف</a:t>
            </a:r>
            <a:endParaRPr lang="ar-EG" sz="2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endParaRPr lang="ar-EG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0AE8134E-DF23-4CF9-B43D-11F4208E3614}"/>
              </a:ext>
            </a:extLst>
          </p:cNvPr>
          <p:cNvSpPr/>
          <p:nvPr/>
        </p:nvSpPr>
        <p:spPr>
          <a:xfrm>
            <a:off x="5820727" y="2895562"/>
            <a:ext cx="550546" cy="108988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415F99B3-F350-4C23-8140-B6CBC65E2F88}"/>
              </a:ext>
            </a:extLst>
          </p:cNvPr>
          <p:cNvSpPr txBox="1">
            <a:spLocks/>
          </p:cNvSpPr>
          <p:nvPr/>
        </p:nvSpPr>
        <p:spPr>
          <a:xfrm>
            <a:off x="3103004" y="3699925"/>
            <a:ext cx="5790586" cy="10888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نقاط القوة 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663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CBD7985C-DB54-4142-8A3C-B0A4B8E1E8EE}"/>
              </a:ext>
            </a:extLst>
          </p:cNvPr>
          <p:cNvSpPr txBox="1">
            <a:spLocks/>
          </p:cNvSpPr>
          <p:nvPr/>
        </p:nvSpPr>
        <p:spPr>
          <a:xfrm>
            <a:off x="2347606" y="6355730"/>
            <a:ext cx="6809760" cy="714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مركز ضمان الجودة والتخطيط الإستراتيجي بجامعة الفيوم </a:t>
            </a:r>
          </a:p>
          <a:p>
            <a:pPr algn="ctr" rtl="1"/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7CB5344-A405-4A76-9D23-DCA2CE134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275" y="254127"/>
            <a:ext cx="11325225" cy="1320501"/>
          </a:xfrm>
        </p:spPr>
        <p:txBody>
          <a:bodyPr>
            <a:noAutofit/>
          </a:bodyPr>
          <a:lstStyle/>
          <a:p>
            <a:pPr algn="ctr" rtl="1"/>
            <a:r>
              <a:rPr lang="ar-EG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كيف يمكن الإستفادة من ملفات الإعتماد المؤسسي في</a:t>
            </a:r>
            <a:br>
              <a:rPr lang="ar-EG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EG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الإعتماد البرامجي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6">
            <a:extLst>
              <a:ext uri="{FF2B5EF4-FFF2-40B4-BE49-F238E27FC236}">
                <a16:creationId xmlns:a16="http://schemas.microsoft.com/office/drawing/2014/main" id="{975A6C48-7FB4-4164-8B84-390D92E45873}"/>
              </a:ext>
            </a:extLst>
          </p:cNvPr>
          <p:cNvSpPr txBox="1">
            <a:spLocks/>
          </p:cNvSpPr>
          <p:nvPr/>
        </p:nvSpPr>
        <p:spPr>
          <a:xfrm>
            <a:off x="8115300" y="1848041"/>
            <a:ext cx="3952875" cy="12191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الخطة الإستراتيجة للكلية </a:t>
            </a:r>
            <a:endParaRPr lang="en-US" sz="4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2BF21D7D-3906-4F67-812F-B2579D4321DB}"/>
              </a:ext>
            </a:extLst>
          </p:cNvPr>
          <p:cNvSpPr/>
          <p:nvPr/>
        </p:nvSpPr>
        <p:spPr>
          <a:xfrm>
            <a:off x="5610225" y="2124076"/>
            <a:ext cx="2352675" cy="58131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D381E4D1-4C6E-403E-81B5-354D4A803310}"/>
              </a:ext>
            </a:extLst>
          </p:cNvPr>
          <p:cNvSpPr txBox="1">
            <a:spLocks/>
          </p:cNvSpPr>
          <p:nvPr/>
        </p:nvSpPr>
        <p:spPr>
          <a:xfrm>
            <a:off x="123825" y="1834290"/>
            <a:ext cx="5029200" cy="10888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الخطة الإستراتيجة للكلية+ البرامج الجديدة وتطويرها </a:t>
            </a:r>
            <a:endParaRPr lang="en-US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itle 6">
            <a:extLst>
              <a:ext uri="{FF2B5EF4-FFF2-40B4-BE49-F238E27FC236}">
                <a16:creationId xmlns:a16="http://schemas.microsoft.com/office/drawing/2014/main" id="{15F38C18-8C5E-4726-9BD4-C7070D985084}"/>
              </a:ext>
            </a:extLst>
          </p:cNvPr>
          <p:cNvSpPr txBox="1">
            <a:spLocks/>
          </p:cNvSpPr>
          <p:nvPr/>
        </p:nvSpPr>
        <p:spPr>
          <a:xfrm>
            <a:off x="8281987" y="3081244"/>
            <a:ext cx="3619500" cy="14190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رؤية ورسالة الكلية والغايات والأهداف الإستراتيجية</a:t>
            </a:r>
            <a:endParaRPr lang="en-US" sz="28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AAF53F35-DD97-498E-97A5-6F2391A0A859}"/>
              </a:ext>
            </a:extLst>
          </p:cNvPr>
          <p:cNvSpPr txBox="1">
            <a:spLocks/>
          </p:cNvSpPr>
          <p:nvPr/>
        </p:nvSpPr>
        <p:spPr>
          <a:xfrm>
            <a:off x="290513" y="2757594"/>
            <a:ext cx="4638675" cy="1780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3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ينبثق منها رسالة والسمات المميزة للبرنامج وأهدافه</a:t>
            </a:r>
            <a:endParaRPr lang="en-US" sz="32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A1A74D95-AD98-4DCF-A42E-ADC003EAEAFA}"/>
              </a:ext>
            </a:extLst>
          </p:cNvPr>
          <p:cNvSpPr/>
          <p:nvPr/>
        </p:nvSpPr>
        <p:spPr>
          <a:xfrm>
            <a:off x="5453064" y="3567897"/>
            <a:ext cx="2352675" cy="71437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89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CBD7985C-DB54-4142-8A3C-B0A4B8E1E8EE}"/>
              </a:ext>
            </a:extLst>
          </p:cNvPr>
          <p:cNvSpPr txBox="1">
            <a:spLocks/>
          </p:cNvSpPr>
          <p:nvPr/>
        </p:nvSpPr>
        <p:spPr>
          <a:xfrm>
            <a:off x="2347606" y="6355730"/>
            <a:ext cx="6809760" cy="714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مركز ضمان الجودة والتخطيط الإستراتيجي بجامعة الفيوم </a:t>
            </a:r>
          </a:p>
          <a:p>
            <a:pPr algn="ctr" rtl="1"/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7CB5344-A405-4A76-9D23-DCA2CE134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275" y="254128"/>
            <a:ext cx="11325225" cy="898398"/>
          </a:xfrm>
        </p:spPr>
        <p:txBody>
          <a:bodyPr>
            <a:noAutofit/>
          </a:bodyPr>
          <a:lstStyle/>
          <a:p>
            <a:pPr algn="ctr" rtl="1"/>
            <a:r>
              <a:rPr lang="ar-EG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كيف يمكن الإستفادة من ملفات الإعتماد المؤسسي في</a:t>
            </a:r>
            <a:br>
              <a:rPr lang="ar-EG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EG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الإعتماد البرامجي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AAF53F35-DD97-498E-97A5-6F2391A0A859}"/>
              </a:ext>
            </a:extLst>
          </p:cNvPr>
          <p:cNvSpPr txBox="1">
            <a:spLocks/>
          </p:cNvSpPr>
          <p:nvPr/>
        </p:nvSpPr>
        <p:spPr>
          <a:xfrm>
            <a:off x="3638549" y="1052572"/>
            <a:ext cx="4638675" cy="9857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1.رسالة وأهداف البرنامج</a:t>
            </a:r>
            <a:endParaRPr lang="en-US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rrow: Curved Left 1">
            <a:extLst>
              <a:ext uri="{FF2B5EF4-FFF2-40B4-BE49-F238E27FC236}">
                <a16:creationId xmlns:a16="http://schemas.microsoft.com/office/drawing/2014/main" id="{58BBF70C-F36C-46ED-BC64-9736944AD7A3}"/>
              </a:ext>
            </a:extLst>
          </p:cNvPr>
          <p:cNvSpPr/>
          <p:nvPr/>
        </p:nvSpPr>
        <p:spPr>
          <a:xfrm>
            <a:off x="8058149" y="1734067"/>
            <a:ext cx="847725" cy="985731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Arrow: Curved Right 2">
            <a:extLst>
              <a:ext uri="{FF2B5EF4-FFF2-40B4-BE49-F238E27FC236}">
                <a16:creationId xmlns:a16="http://schemas.microsoft.com/office/drawing/2014/main" id="{051AAEE1-4096-4FE9-9114-8D610494569C}"/>
              </a:ext>
            </a:extLst>
          </p:cNvPr>
          <p:cNvSpPr/>
          <p:nvPr/>
        </p:nvSpPr>
        <p:spPr>
          <a:xfrm>
            <a:off x="3162304" y="1788914"/>
            <a:ext cx="809625" cy="1058930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5BA37FEA-AF0E-4CF5-B315-24785E569B39}"/>
              </a:ext>
            </a:extLst>
          </p:cNvPr>
          <p:cNvSpPr/>
          <p:nvPr/>
        </p:nvSpPr>
        <p:spPr>
          <a:xfrm>
            <a:off x="5529262" y="2002933"/>
            <a:ext cx="638175" cy="105893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424BEDB7-F26A-411E-B722-346F55E26DEF}"/>
              </a:ext>
            </a:extLst>
          </p:cNvPr>
          <p:cNvSpPr txBox="1">
            <a:spLocks/>
          </p:cNvSpPr>
          <p:nvPr/>
        </p:nvSpPr>
        <p:spPr>
          <a:xfrm>
            <a:off x="8058149" y="2818374"/>
            <a:ext cx="3000375" cy="9857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رسالة البرنامج</a:t>
            </a:r>
            <a:endParaRPr lang="en-US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itle 6">
            <a:extLst>
              <a:ext uri="{FF2B5EF4-FFF2-40B4-BE49-F238E27FC236}">
                <a16:creationId xmlns:a16="http://schemas.microsoft.com/office/drawing/2014/main" id="{6294CE23-73AF-4486-B46A-467B6160CC8E}"/>
              </a:ext>
            </a:extLst>
          </p:cNvPr>
          <p:cNvSpPr txBox="1">
            <a:spLocks/>
          </p:cNvSpPr>
          <p:nvPr/>
        </p:nvSpPr>
        <p:spPr>
          <a:xfrm>
            <a:off x="4595812" y="2803849"/>
            <a:ext cx="3000375" cy="9857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أهداف البرنامج</a:t>
            </a:r>
            <a:endParaRPr lang="en-US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itle 6">
            <a:extLst>
              <a:ext uri="{FF2B5EF4-FFF2-40B4-BE49-F238E27FC236}">
                <a16:creationId xmlns:a16="http://schemas.microsoft.com/office/drawing/2014/main" id="{A1D5294C-FE9A-4EE0-B9A0-A68F4822DA3C}"/>
              </a:ext>
            </a:extLst>
          </p:cNvPr>
          <p:cNvSpPr txBox="1">
            <a:spLocks/>
          </p:cNvSpPr>
          <p:nvPr/>
        </p:nvSpPr>
        <p:spPr>
          <a:xfrm>
            <a:off x="828675" y="2836747"/>
            <a:ext cx="3767137" cy="9857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السمات المميزة البرنامج</a:t>
            </a:r>
            <a:endParaRPr lang="en-US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224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CBD7985C-DB54-4142-8A3C-B0A4B8E1E8EE}"/>
              </a:ext>
            </a:extLst>
          </p:cNvPr>
          <p:cNvSpPr txBox="1">
            <a:spLocks/>
          </p:cNvSpPr>
          <p:nvPr/>
        </p:nvSpPr>
        <p:spPr>
          <a:xfrm>
            <a:off x="2850494" y="5735999"/>
            <a:ext cx="6551971" cy="1089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مركز ضمان الجودة والتخطيط الإستراتيجي بجامعة الفيوم </a:t>
            </a:r>
          </a:p>
          <a:p>
            <a:pPr algn="ctr" rtl="1"/>
            <a:r>
              <a:rPr lang="ar-EG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7CB5344-A405-4A76-9D23-DCA2CE134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830" y="254127"/>
            <a:ext cx="10058400" cy="1327023"/>
          </a:xfrm>
        </p:spPr>
        <p:txBody>
          <a:bodyPr>
            <a:noAutofit/>
          </a:bodyPr>
          <a:lstStyle/>
          <a:p>
            <a:pPr algn="ctr" rtl="1"/>
            <a:r>
              <a:rPr lang="ar-EG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كيف يمكن الإستفادة من ملفات الإعتماد المؤسسي في الإعتماد البرامجي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6">
            <a:extLst>
              <a:ext uri="{FF2B5EF4-FFF2-40B4-BE49-F238E27FC236}">
                <a16:creationId xmlns:a16="http://schemas.microsoft.com/office/drawing/2014/main" id="{975A6C48-7FB4-4164-8B84-390D92E45873}"/>
              </a:ext>
            </a:extLst>
          </p:cNvPr>
          <p:cNvSpPr txBox="1">
            <a:spLocks/>
          </p:cNvSpPr>
          <p:nvPr/>
        </p:nvSpPr>
        <p:spPr>
          <a:xfrm>
            <a:off x="8448675" y="1848041"/>
            <a:ext cx="3619500" cy="9808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القيادة والحوكمة</a:t>
            </a:r>
            <a:endParaRPr lang="en-US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2BF21D7D-3906-4F67-812F-B2579D4321DB}"/>
              </a:ext>
            </a:extLst>
          </p:cNvPr>
          <p:cNvSpPr/>
          <p:nvPr/>
        </p:nvSpPr>
        <p:spPr>
          <a:xfrm>
            <a:off x="5715000" y="2129975"/>
            <a:ext cx="2047875" cy="585788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D381E4D1-4C6E-403E-81B5-354D4A803310}"/>
              </a:ext>
            </a:extLst>
          </p:cNvPr>
          <p:cNvSpPr txBox="1">
            <a:spLocks/>
          </p:cNvSpPr>
          <p:nvPr/>
        </p:nvSpPr>
        <p:spPr>
          <a:xfrm>
            <a:off x="0" y="1835277"/>
            <a:ext cx="5029200" cy="10888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قيادة وتنظيم البرنامج</a:t>
            </a:r>
            <a:endParaRPr lang="en-US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itle 6">
            <a:extLst>
              <a:ext uri="{FF2B5EF4-FFF2-40B4-BE49-F238E27FC236}">
                <a16:creationId xmlns:a16="http://schemas.microsoft.com/office/drawing/2014/main" id="{15F38C18-8C5E-4726-9BD4-C7070D985084}"/>
              </a:ext>
            </a:extLst>
          </p:cNvPr>
          <p:cNvSpPr txBox="1">
            <a:spLocks/>
          </p:cNvSpPr>
          <p:nvPr/>
        </p:nvSpPr>
        <p:spPr>
          <a:xfrm>
            <a:off x="190501" y="3274363"/>
            <a:ext cx="12001500" cy="13270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 الإعتماد البرامجي لابد للبرنامج أن يكون له هيكل تنظيمي وإداري معتمد ومعلن وتوضح به جميع السلطات مع توضيح العلاقة بين إدارة البرنامج والكلية</a:t>
            </a:r>
            <a:endParaRPr lang="en-US" sz="28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343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CBD7985C-DB54-4142-8A3C-B0A4B8E1E8EE}"/>
              </a:ext>
            </a:extLst>
          </p:cNvPr>
          <p:cNvSpPr txBox="1">
            <a:spLocks/>
          </p:cNvSpPr>
          <p:nvPr/>
        </p:nvSpPr>
        <p:spPr>
          <a:xfrm>
            <a:off x="2850494" y="5735999"/>
            <a:ext cx="6551971" cy="1089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مركز ضمان الجودة والتخطيط الإستراتيجي بجامعة الفيوم </a:t>
            </a:r>
          </a:p>
          <a:p>
            <a:pPr algn="ctr" rtl="1"/>
            <a:r>
              <a:rPr lang="ar-EG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7CB5344-A405-4A76-9D23-DCA2CE134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830" y="254127"/>
            <a:ext cx="10058400" cy="1327023"/>
          </a:xfrm>
        </p:spPr>
        <p:txBody>
          <a:bodyPr>
            <a:noAutofit/>
          </a:bodyPr>
          <a:lstStyle/>
          <a:p>
            <a:pPr algn="ctr" rtl="1"/>
            <a:r>
              <a:rPr lang="ar-EG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كيف يمكن الإستفادة من ملفات الإعتماد المؤسسي في الإعتماد البرامجي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6">
            <a:extLst>
              <a:ext uri="{FF2B5EF4-FFF2-40B4-BE49-F238E27FC236}">
                <a16:creationId xmlns:a16="http://schemas.microsoft.com/office/drawing/2014/main" id="{975A6C48-7FB4-4164-8B84-390D92E45873}"/>
              </a:ext>
            </a:extLst>
          </p:cNvPr>
          <p:cNvSpPr txBox="1">
            <a:spLocks/>
          </p:cNvSpPr>
          <p:nvPr/>
        </p:nvSpPr>
        <p:spPr>
          <a:xfrm>
            <a:off x="8448675" y="1848041"/>
            <a:ext cx="3619500" cy="9808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القيادة والحوكمة</a:t>
            </a:r>
            <a:endParaRPr lang="en-US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2BF21D7D-3906-4F67-812F-B2579D4321DB}"/>
              </a:ext>
            </a:extLst>
          </p:cNvPr>
          <p:cNvSpPr/>
          <p:nvPr/>
        </p:nvSpPr>
        <p:spPr>
          <a:xfrm>
            <a:off x="5915025" y="2157412"/>
            <a:ext cx="2047875" cy="585788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D381E4D1-4C6E-403E-81B5-354D4A803310}"/>
              </a:ext>
            </a:extLst>
          </p:cNvPr>
          <p:cNvSpPr txBox="1">
            <a:spLocks/>
          </p:cNvSpPr>
          <p:nvPr/>
        </p:nvSpPr>
        <p:spPr>
          <a:xfrm>
            <a:off x="0" y="1835277"/>
            <a:ext cx="5029200" cy="10888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إدارة البرنامج</a:t>
            </a:r>
            <a:endParaRPr lang="en-US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itle 6">
            <a:extLst>
              <a:ext uri="{FF2B5EF4-FFF2-40B4-BE49-F238E27FC236}">
                <a16:creationId xmlns:a16="http://schemas.microsoft.com/office/drawing/2014/main" id="{15F38C18-8C5E-4726-9BD4-C7070D985084}"/>
              </a:ext>
            </a:extLst>
          </p:cNvPr>
          <p:cNvSpPr txBox="1">
            <a:spLocks/>
          </p:cNvSpPr>
          <p:nvPr/>
        </p:nvSpPr>
        <p:spPr>
          <a:xfrm>
            <a:off x="8448675" y="3274363"/>
            <a:ext cx="3743325" cy="15094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معايير إختيار القيادات وتنمية قدراتها ومعايير التقييم</a:t>
            </a:r>
          </a:p>
          <a:p>
            <a:pPr algn="ctr" rtl="1"/>
            <a:r>
              <a:rPr lang="ar-EG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الهيكل التنظيمي والتوصيف الوظيفي </a:t>
            </a:r>
            <a:endParaRPr lang="en-US" sz="28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AAF53F35-DD97-498E-97A5-6F2391A0A859}"/>
              </a:ext>
            </a:extLst>
          </p:cNvPr>
          <p:cNvSpPr txBox="1">
            <a:spLocks/>
          </p:cNvSpPr>
          <p:nvPr/>
        </p:nvSpPr>
        <p:spPr>
          <a:xfrm>
            <a:off x="123825" y="3478910"/>
            <a:ext cx="4638675" cy="1780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قيادة أكاديمية للبرنامج (مجلس إدارة)+ منسق أكاديمي</a:t>
            </a:r>
          </a:p>
          <a:p>
            <a:pPr algn="ctr" rtl="1"/>
            <a:r>
              <a:rPr lang="ar-EG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مجالس ولجان رسمية للبرنامج وهنا يتم التقييم للقيادة بالبرنامج </a:t>
            </a:r>
          </a:p>
          <a:p>
            <a:pPr algn="ctr" rtl="1"/>
            <a:endParaRPr lang="en-US" sz="32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A1A74D95-AD98-4DCF-A42E-ADC003EAEAFA}"/>
              </a:ext>
            </a:extLst>
          </p:cNvPr>
          <p:cNvSpPr/>
          <p:nvPr/>
        </p:nvSpPr>
        <p:spPr>
          <a:xfrm>
            <a:off x="5915025" y="3529013"/>
            <a:ext cx="2200275" cy="585788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CBD7985C-DB54-4142-8A3C-B0A4B8E1E8EE}"/>
              </a:ext>
            </a:extLst>
          </p:cNvPr>
          <p:cNvSpPr txBox="1">
            <a:spLocks/>
          </p:cNvSpPr>
          <p:nvPr/>
        </p:nvSpPr>
        <p:spPr>
          <a:xfrm>
            <a:off x="2850494" y="5735999"/>
            <a:ext cx="6551971" cy="1089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مركز ضمان الجودة والتخطيط الإستراتيجي بجامعة الفيوم </a:t>
            </a:r>
          </a:p>
          <a:p>
            <a:pPr algn="ctr" rtl="1"/>
            <a:r>
              <a:rPr lang="ar-EG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D1D1A7-B610-4E5A-8A17-565CE8DD85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94" t="31389" r="15938" b="6527"/>
          <a:stretch/>
        </p:blipFill>
        <p:spPr>
          <a:xfrm>
            <a:off x="2612369" y="173399"/>
            <a:ext cx="6712606" cy="464479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00EFF2-77D6-476E-98D8-C3F132857245}"/>
              </a:ext>
            </a:extLst>
          </p:cNvPr>
          <p:cNvSpPr/>
          <p:nvPr/>
        </p:nvSpPr>
        <p:spPr>
          <a:xfrm>
            <a:off x="7439025" y="195128"/>
            <a:ext cx="1885950" cy="8743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dirty="0"/>
              <a:t>هيكل إسترشادي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66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CBD7985C-DB54-4142-8A3C-B0A4B8E1E8EE}"/>
              </a:ext>
            </a:extLst>
          </p:cNvPr>
          <p:cNvSpPr txBox="1">
            <a:spLocks/>
          </p:cNvSpPr>
          <p:nvPr/>
        </p:nvSpPr>
        <p:spPr>
          <a:xfrm>
            <a:off x="2850494" y="5735999"/>
            <a:ext cx="6551971" cy="1089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مركز ضمان الجودة والتخطيط الإستراتيجي بجامعة الفيوم </a:t>
            </a:r>
          </a:p>
          <a:p>
            <a:pPr algn="ctr" rtl="1"/>
            <a:r>
              <a:rPr lang="ar-EG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7CB5344-A405-4A76-9D23-DCA2CE134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830" y="254128"/>
            <a:ext cx="10058400" cy="631698"/>
          </a:xfrm>
        </p:spPr>
        <p:txBody>
          <a:bodyPr>
            <a:noAutofit/>
          </a:bodyPr>
          <a:lstStyle/>
          <a:p>
            <a:pPr algn="ctr" rtl="1"/>
            <a:r>
              <a:rPr lang="ar-EG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كيف يمكن الإستفادة من ملفات الإعتماد المؤسسي في الإعتماد البرامجي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D381E4D1-4C6E-403E-81B5-354D4A803310}"/>
              </a:ext>
            </a:extLst>
          </p:cNvPr>
          <p:cNvSpPr txBox="1">
            <a:spLocks/>
          </p:cNvSpPr>
          <p:nvPr/>
        </p:nvSpPr>
        <p:spPr>
          <a:xfrm>
            <a:off x="3213089" y="494228"/>
            <a:ext cx="5483881" cy="12016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الهيكل التظيمي لإدارة البرنامج</a:t>
            </a:r>
            <a:endParaRPr lang="en-US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rrow: Curved Left 1">
            <a:extLst>
              <a:ext uri="{FF2B5EF4-FFF2-40B4-BE49-F238E27FC236}">
                <a16:creationId xmlns:a16="http://schemas.microsoft.com/office/drawing/2014/main" id="{B3E16C45-0456-415D-B52B-D663A377B556}"/>
              </a:ext>
            </a:extLst>
          </p:cNvPr>
          <p:cNvSpPr/>
          <p:nvPr/>
        </p:nvSpPr>
        <p:spPr>
          <a:xfrm>
            <a:off x="7777162" y="1757173"/>
            <a:ext cx="1114425" cy="923925"/>
          </a:xfrm>
          <a:prstGeom prst="curved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D34B524D-5A23-4217-9636-2AC2F90214D8}"/>
              </a:ext>
            </a:extLst>
          </p:cNvPr>
          <p:cNvSpPr txBox="1">
            <a:spLocks/>
          </p:cNvSpPr>
          <p:nvPr/>
        </p:nvSpPr>
        <p:spPr>
          <a:xfrm>
            <a:off x="6126478" y="3119649"/>
            <a:ext cx="5703571" cy="12016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مجلس إدارة البرنامج (أعضاء هيئة التدريس</a:t>
            </a:r>
            <a:endParaRPr lang="en-US" sz="3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rrow: Curved Right 2">
            <a:extLst>
              <a:ext uri="{FF2B5EF4-FFF2-40B4-BE49-F238E27FC236}">
                <a16:creationId xmlns:a16="http://schemas.microsoft.com/office/drawing/2014/main" id="{43D45A82-377F-4A81-888E-378EF7C5FA07}"/>
              </a:ext>
            </a:extLst>
          </p:cNvPr>
          <p:cNvSpPr/>
          <p:nvPr/>
        </p:nvSpPr>
        <p:spPr>
          <a:xfrm>
            <a:off x="3462339" y="1828799"/>
            <a:ext cx="952500" cy="880513"/>
          </a:xfrm>
          <a:prstGeom prst="curved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B4202D6B-32BC-4F9D-8705-06078A260D3B}"/>
              </a:ext>
            </a:extLst>
          </p:cNvPr>
          <p:cNvSpPr txBox="1">
            <a:spLocks/>
          </p:cNvSpPr>
          <p:nvPr/>
        </p:nvSpPr>
        <p:spPr>
          <a:xfrm>
            <a:off x="925830" y="2812813"/>
            <a:ext cx="5029200" cy="10888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الجهاز الإداري للبرنامج</a:t>
            </a:r>
            <a:endParaRPr lang="en-US" sz="4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877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CBD7985C-DB54-4142-8A3C-B0A4B8E1E8EE}"/>
              </a:ext>
            </a:extLst>
          </p:cNvPr>
          <p:cNvSpPr txBox="1">
            <a:spLocks/>
          </p:cNvSpPr>
          <p:nvPr/>
        </p:nvSpPr>
        <p:spPr>
          <a:xfrm>
            <a:off x="2850494" y="5735999"/>
            <a:ext cx="6551971" cy="1089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مركز ضمان الجودة والتخطيط الإستراتيجي بجامعة الفيوم </a:t>
            </a:r>
          </a:p>
          <a:p>
            <a:pPr algn="ctr" rtl="1"/>
            <a:r>
              <a:rPr lang="ar-EG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7CB5344-A405-4A76-9D23-DCA2CE134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830" y="254128"/>
            <a:ext cx="10058400" cy="631698"/>
          </a:xfrm>
        </p:spPr>
        <p:txBody>
          <a:bodyPr>
            <a:noAutofit/>
          </a:bodyPr>
          <a:lstStyle/>
          <a:p>
            <a:pPr algn="ctr" rtl="1"/>
            <a:r>
              <a:rPr lang="ar-EG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كيف يمكن الإستفادة من ملفات الإعتماد المؤسسي في الإعتماد البرامجي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B4202D6B-32BC-4F9D-8705-06078A260D3B}"/>
              </a:ext>
            </a:extLst>
          </p:cNvPr>
          <p:cNvSpPr txBox="1">
            <a:spLocks/>
          </p:cNvSpPr>
          <p:nvPr/>
        </p:nvSpPr>
        <p:spPr>
          <a:xfrm>
            <a:off x="3228975" y="558596"/>
            <a:ext cx="5029200" cy="9060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EG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مجلس إدارة البرنامج</a:t>
            </a:r>
            <a:endParaRPr lang="en-US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73EE8B6A-C10F-46B7-ADD6-D4CEC9B730B2}"/>
              </a:ext>
            </a:extLst>
          </p:cNvPr>
          <p:cNvSpPr/>
          <p:nvPr/>
        </p:nvSpPr>
        <p:spPr>
          <a:xfrm>
            <a:off x="5391150" y="1413049"/>
            <a:ext cx="704850" cy="9239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6BC0B961-4CBF-4D91-BBA0-E83AB5982F23}"/>
              </a:ext>
            </a:extLst>
          </p:cNvPr>
          <p:cNvSpPr txBox="1">
            <a:spLocks/>
          </p:cNvSpPr>
          <p:nvPr/>
        </p:nvSpPr>
        <p:spPr>
          <a:xfrm>
            <a:off x="9542145" y="2345085"/>
            <a:ext cx="2649855" cy="1238251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EG" sz="1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المنسق الأكاديمي وأليات الإختيار والتوصيف الوظيفي معتمد</a:t>
            </a:r>
          </a:p>
          <a:p>
            <a:pPr algn="ctr" rtl="1"/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6B1753A8-F226-4920-8D5A-12227F6014F4}"/>
              </a:ext>
            </a:extLst>
          </p:cNvPr>
          <p:cNvSpPr txBox="1">
            <a:spLocks/>
          </p:cNvSpPr>
          <p:nvPr/>
        </p:nvSpPr>
        <p:spPr>
          <a:xfrm>
            <a:off x="7028160" y="2072661"/>
            <a:ext cx="2649855" cy="1238251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EG" sz="1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المجالس واللجان الرسمية</a:t>
            </a:r>
          </a:p>
          <a:p>
            <a:pPr algn="ctr" rtl="1"/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74A0B8E8-8FA8-484F-8DEA-7B37D682AD69}"/>
              </a:ext>
            </a:extLst>
          </p:cNvPr>
          <p:cNvSpPr txBox="1">
            <a:spLocks/>
          </p:cNvSpPr>
          <p:nvPr/>
        </p:nvSpPr>
        <p:spPr>
          <a:xfrm>
            <a:off x="3980497" y="2072660"/>
            <a:ext cx="2649855" cy="1238251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EG" sz="1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تقييم أداء القيادة الأكاديمية</a:t>
            </a:r>
          </a:p>
          <a:p>
            <a:pPr algn="ctr" rtl="1"/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16E91E0A-6926-4CA2-909E-D95AB5BC7F15}"/>
              </a:ext>
            </a:extLst>
          </p:cNvPr>
          <p:cNvSpPr txBox="1">
            <a:spLocks/>
          </p:cNvSpPr>
          <p:nvPr/>
        </p:nvSpPr>
        <p:spPr>
          <a:xfrm>
            <a:off x="620076" y="2072660"/>
            <a:ext cx="2649855" cy="1238251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ar-EG" sz="1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الهيكل التنظيمي</a:t>
            </a:r>
          </a:p>
          <a:p>
            <a:pPr algn="ctr" rtl="1"/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0956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126</TotalTime>
  <Words>753</Words>
  <Application>Microsoft Office PowerPoint</Application>
  <PresentationFormat>Widescreen</PresentationFormat>
  <Paragraphs>168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Century Gothic</vt:lpstr>
      <vt:lpstr>Wingdings</vt:lpstr>
      <vt:lpstr>Wingdings 2</vt:lpstr>
      <vt:lpstr>Quotable</vt:lpstr>
      <vt:lpstr>التحول إلى الإعتماد البرامجي</vt:lpstr>
      <vt:lpstr>المحور الأول: إدارة البرنامج</vt:lpstr>
      <vt:lpstr>كيف يمكن الإستفادة من ملفات الإعتماد المؤسسي في  الإعتماد البرامجي</vt:lpstr>
      <vt:lpstr>كيف يمكن الإستفادة من ملفات الإعتماد المؤسسي في  الإعتماد البرامجي</vt:lpstr>
      <vt:lpstr>كيف يمكن الإستفادة من ملفات الإعتماد المؤسسي في الإعتماد البرامجي</vt:lpstr>
      <vt:lpstr>كيف يمكن الإستفادة من ملفات الإعتماد المؤسسي في الإعتماد البرامجي</vt:lpstr>
      <vt:lpstr>PowerPoint Presentation</vt:lpstr>
      <vt:lpstr>كيف يمكن الإستفادة من ملفات الإعتماد المؤسسي في الإعتماد البرامجي</vt:lpstr>
      <vt:lpstr>كيف يمكن الإستفادة من ملفات الإعتماد المؤسسي في الإعتماد البرامجي</vt:lpstr>
      <vt:lpstr>كيف يمكن الإستفادة من ملفات الإعتماد المؤسسي في الإعتماد البرامجي</vt:lpstr>
      <vt:lpstr>كيف يمكن الإستفادة من ملفات الإعتماد المؤسسي في الإعتماد البرامجي</vt:lpstr>
      <vt:lpstr>كيف يمكن الإستفادة من ملفات الإعتماد المؤسسي في الإعتماد البرامجي</vt:lpstr>
      <vt:lpstr>كيف يمكن الإستفادة من ملفات الإعتماد المؤسسي في الإعتماد البرامجي</vt:lpstr>
      <vt:lpstr>المحور الثاني: الفاعلية التعليمية للبرنامج</vt:lpstr>
      <vt:lpstr>كيف يمكن الإستفادة من ملفات الإعتماد المؤسسي في الإعتماد البرامجي</vt:lpstr>
      <vt:lpstr>كيف يمكن الإستفادة من ملفات الإعتماد المؤسسي في الإعتماد البرامجي</vt:lpstr>
      <vt:lpstr>كيف يمكن الإستفادة من ملفات الإعتماد المؤسسي في الإعتماد البرامجي</vt:lpstr>
      <vt:lpstr>كيف يمكن الإستفادة من ملفات الإعتماد المؤسسي في الإعتماد البرامجي</vt:lpstr>
      <vt:lpstr>كيف يمكن الإستفادة من ملفات الإعتماد المؤسسي في الإعتماد البرامجي</vt:lpstr>
      <vt:lpstr>كيف يمكن الإستفادة من ملفات الإعتماد المؤسسي في الإعتماد البرامجي</vt:lpstr>
      <vt:lpstr>كيف يمكن الإستفادة من ملفات الإعتماد المؤسسي في الإعتماد البرامجي</vt:lpstr>
      <vt:lpstr>كيف يمكن الإستفادة من ملفات الإعتماد المؤسسي في الإعتماد البرامجي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التحول إلى الإعتماد البرامجي</dc:title>
  <dc:creator>nkf00@fayoum.edu.eg</dc:creator>
  <cp:lastModifiedBy>nkf00@fayoum.edu.eg</cp:lastModifiedBy>
  <cp:revision>15</cp:revision>
  <dcterms:created xsi:type="dcterms:W3CDTF">2021-10-19T11:16:46Z</dcterms:created>
  <dcterms:modified xsi:type="dcterms:W3CDTF">2021-10-19T13:22:50Z</dcterms:modified>
</cp:coreProperties>
</file>