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83" r:id="rId3"/>
    <p:sldId id="284" r:id="rId4"/>
    <p:sldId id="285" r:id="rId5"/>
    <p:sldId id="286" r:id="rId6"/>
    <p:sldId id="288" r:id="rId7"/>
    <p:sldId id="289" r:id="rId8"/>
    <p:sldId id="291" r:id="rId9"/>
    <p:sldId id="290" r:id="rId10"/>
    <p:sldId id="294" r:id="rId11"/>
    <p:sldId id="292" r:id="rId12"/>
    <p:sldId id="293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2782C-7563-49F9-AA5A-7F8E82B418E1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4C7FB-4AC0-49A6-BBCA-781D8B94A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4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6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3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8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8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4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787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BBEB-B976-4ECB-8887-93D3A0DCC35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E1E9-8F18-47A4-93CF-49B8ABDF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8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en.wikipedia.org/wiki/File:Paal-Knorr-Furan-Synthesis_mechanism.svg" TargetMode="Externa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807" y="304800"/>
            <a:ext cx="2534193" cy="971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07982" y="4953000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2876" y="1276376"/>
            <a:ext cx="54423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cs typeface="Arial" pitchFamily="34" charset="0"/>
              </a:rPr>
              <a:t>Heterocyclic Compounds</a:t>
            </a:r>
            <a:endParaRPr lang="en-US" sz="4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08"/>
          <a:stretch/>
        </p:blipFill>
        <p:spPr bwMode="auto">
          <a:xfrm>
            <a:off x="3314700" y="2426494"/>
            <a:ext cx="2400300" cy="23741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7006" y="5257800"/>
            <a:ext cx="9122369" cy="147732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3</a:t>
            </a:r>
            <a:r>
              <a:rPr lang="en-US" b="1" baseline="30000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rd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 Year Students</a:t>
            </a:r>
          </a:p>
          <a:p>
            <a:pPr algn="ctr" rtl="1"/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Special </a:t>
            </a:r>
            <a:r>
              <a:rPr lang="en-US" b="1" dirty="0" err="1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Chem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n-US" b="1" dirty="0" err="1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Chem-Phys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 Geo-</a:t>
            </a:r>
            <a:r>
              <a:rPr lang="en-US" b="1" dirty="0" err="1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chem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Zoo-</a:t>
            </a:r>
            <a:r>
              <a:rPr lang="en-US" b="1" dirty="0" err="1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Chem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Bot-</a:t>
            </a:r>
            <a:r>
              <a:rPr lang="en-US" b="1" dirty="0" err="1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Chem</a:t>
            </a:r>
            <a:endParaRPr lang="en-US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algn="ctr" rtl="1"/>
            <a:endParaRPr lang="en-US" b="1" dirty="0" smtClean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algn="ctr" rtl="1"/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Prof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. Ahmed El </a:t>
            </a:r>
            <a:r>
              <a:rPr lang="en-US" b="1" dirty="0" err="1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Kady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Prof.  </a:t>
            </a:r>
            <a:r>
              <a:rPr lang="en-US" b="1" dirty="0" err="1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Fatehia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Korany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Dr. Adel Abdel </a:t>
            </a:r>
            <a:r>
              <a:rPr lang="en-US" b="1" dirty="0" err="1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Gawad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, Dr. </a:t>
            </a:r>
            <a:r>
              <a:rPr lang="en-US" b="1" dirty="0" err="1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Asmaa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Mouorad</a:t>
            </a:r>
            <a:endParaRPr lang="en-US" b="1" dirty="0">
              <a:solidFill>
                <a:prstClr val="black"/>
              </a:solidFill>
              <a:latin typeface="Cambria" pitchFamily="18" charset="0"/>
            </a:endParaRPr>
          </a:p>
          <a:p>
            <a:pPr algn="ctr" rtl="1"/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cs typeface="Arial" pitchFamily="34" charset="0"/>
              </a:rPr>
              <a:t> </a:t>
            </a:r>
            <a:endParaRPr lang="en-US" b="1" dirty="0" smtClean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47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168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Synthesis Of </a:t>
            </a:r>
            <a:r>
              <a:rPr lang="en-US" b="1" dirty="0">
                <a:solidFill>
                  <a:prstClr val="black"/>
                </a:solidFill>
              </a:rPr>
              <a:t>Furfural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022866"/>
            <a:ext cx="3703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From </a:t>
            </a:r>
            <a:r>
              <a:rPr lang="en-US" b="1" dirty="0"/>
              <a:t>dehydration of </a:t>
            </a:r>
            <a:r>
              <a:rPr lang="en-US" b="1" dirty="0" err="1"/>
              <a:t>aldopentoses</a:t>
            </a:r>
            <a:endParaRPr lang="en-US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475208"/>
              </p:ext>
            </p:extLst>
          </p:nvPr>
        </p:nvGraphicFramePr>
        <p:xfrm>
          <a:off x="1851500" y="1514636"/>
          <a:ext cx="4701700" cy="854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CS ChemDraw Drawing" r:id="rId4" imgW="3530827" imgH="641092" progId="ChemDraw.Document.6.0">
                  <p:embed/>
                </p:oleObj>
              </mc:Choice>
              <mc:Fallback>
                <p:oleObj name="CS ChemDraw Drawing" r:id="rId4" imgW="3530827" imgH="64109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1500" y="1514636"/>
                        <a:ext cx="4701700" cy="854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42799"/>
              </p:ext>
            </p:extLst>
          </p:nvPr>
        </p:nvGraphicFramePr>
        <p:xfrm>
          <a:off x="1489966" y="2743200"/>
          <a:ext cx="6282434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5" name="CS ChemDraw Drawing" r:id="rId6" imgW="5670378" imgH="2750353" progId="ChemDraw.Document.6.0">
                  <p:embed/>
                </p:oleObj>
              </mc:Choice>
              <mc:Fallback>
                <p:oleObj name="CS ChemDraw Drawing" r:id="rId6" imgW="5670378" imgH="275035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89966" y="2743200"/>
                        <a:ext cx="6282434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120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168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Synthesis Of </a:t>
            </a:r>
            <a:r>
              <a:rPr lang="en-US" b="1" dirty="0">
                <a:solidFill>
                  <a:prstClr val="black"/>
                </a:solidFill>
              </a:rPr>
              <a:t>Furfural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514" y="1022866"/>
            <a:ext cx="3165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From </a:t>
            </a:r>
            <a:r>
              <a:rPr lang="en-US" b="1" dirty="0" err="1"/>
              <a:t>Gattermann’s</a:t>
            </a:r>
            <a:r>
              <a:rPr lang="en-US" b="1" dirty="0"/>
              <a:t> reaction: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516211"/>
              </p:ext>
            </p:extLst>
          </p:nvPr>
        </p:nvGraphicFramePr>
        <p:xfrm>
          <a:off x="990600" y="1489075"/>
          <a:ext cx="681323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CS ChemDraw Drawing" r:id="rId4" imgW="5289221" imgH="677803" progId="ChemDraw.Document.6.0">
                  <p:embed/>
                </p:oleObj>
              </mc:Choice>
              <mc:Fallback>
                <p:oleObj name="CS ChemDraw Drawing" r:id="rId4" imgW="5289221" imgH="6778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1489075"/>
                        <a:ext cx="6813233" cy="87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394969"/>
              </p:ext>
            </p:extLst>
          </p:nvPr>
        </p:nvGraphicFramePr>
        <p:xfrm>
          <a:off x="955515" y="3268663"/>
          <a:ext cx="6969285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" name="CS ChemDraw Drawing" r:id="rId6" imgW="6032909" imgH="930731" progId="ChemDraw.Document.6.0">
                  <p:embed/>
                </p:oleObj>
              </mc:Choice>
              <mc:Fallback>
                <p:oleObj name="CS ChemDraw Drawing" r:id="rId6" imgW="6032909" imgH="93073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55515" y="3268663"/>
                        <a:ext cx="6969285" cy="1074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81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2007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</a:t>
            </a:r>
            <a:r>
              <a:rPr lang="en-US" b="1" dirty="0">
                <a:solidFill>
                  <a:prstClr val="black"/>
                </a:solidFill>
              </a:rPr>
              <a:t>Furfural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037158"/>
            <a:ext cx="6579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Furfural </a:t>
            </a:r>
            <a:r>
              <a:rPr lang="en-US" b="1" dirty="0"/>
              <a:t>is chemically very similar to </a:t>
            </a:r>
            <a:r>
              <a:rPr lang="en-US" b="1" dirty="0" err="1"/>
              <a:t>benzaldehyde</a:t>
            </a:r>
            <a:r>
              <a:rPr lang="en-US" b="1" dirty="0"/>
              <a:t> as the following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1371600"/>
            <a:ext cx="88392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undergoes oxidation (KMnO4) to </a:t>
            </a:r>
            <a:r>
              <a:rPr lang="en-US" dirty="0" err="1"/>
              <a:t>furoic</a:t>
            </a:r>
            <a:r>
              <a:rPr lang="en-US" dirty="0"/>
              <a:t> acid.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it was submitted to react with sodium hydroxide it undergoes </a:t>
            </a:r>
            <a:r>
              <a:rPr lang="en-US" dirty="0" err="1"/>
              <a:t>cannizzaro</a:t>
            </a:r>
            <a:r>
              <a:rPr lang="en-US" dirty="0"/>
              <a:t> reaction and gives a mixture from </a:t>
            </a:r>
            <a:r>
              <a:rPr lang="en-US" dirty="0" err="1"/>
              <a:t>furfuryl</a:t>
            </a:r>
            <a:r>
              <a:rPr lang="en-US" dirty="0"/>
              <a:t> alcohol and sodium salt of </a:t>
            </a:r>
            <a:r>
              <a:rPr lang="en-US" dirty="0" err="1"/>
              <a:t>furoic</a:t>
            </a:r>
            <a:r>
              <a:rPr lang="en-US" dirty="0"/>
              <a:t> acid.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under goes benzoin condensation and gives </a:t>
            </a:r>
            <a:r>
              <a:rPr lang="en-US" dirty="0" err="1"/>
              <a:t>furoin</a:t>
            </a:r>
            <a:r>
              <a:rPr lang="en-US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reacts with aniline in the presence of acetic acid and gives Schiff’s base.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891617"/>
              </p:ext>
            </p:extLst>
          </p:nvPr>
        </p:nvGraphicFramePr>
        <p:xfrm>
          <a:off x="1600200" y="3932723"/>
          <a:ext cx="6019800" cy="2010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CS ChemDraw Drawing" r:id="rId4" imgW="5213098" imgH="1741611" progId="ChemDraw.Document.6.0">
                  <p:embed/>
                </p:oleObj>
              </mc:Choice>
              <mc:Fallback>
                <p:oleObj name="CS ChemDraw Drawing" r:id="rId4" imgW="5213098" imgH="1741611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32723"/>
                        <a:ext cx="6019800" cy="2010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2007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</a:t>
            </a:r>
            <a:r>
              <a:rPr lang="en-US" b="1" dirty="0">
                <a:solidFill>
                  <a:prstClr val="black"/>
                </a:solidFill>
              </a:rPr>
              <a:t>Furfural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194" y="1022866"/>
            <a:ext cx="7324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5. It </a:t>
            </a:r>
            <a:r>
              <a:rPr lang="en-US" dirty="0"/>
              <a:t>reacts with acetone and yields </a:t>
            </a:r>
            <a:r>
              <a:rPr lang="en-US" dirty="0" err="1"/>
              <a:t>furfurylidene</a:t>
            </a:r>
            <a:r>
              <a:rPr lang="en-US" dirty="0"/>
              <a:t> acetone.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070203"/>
              </p:ext>
            </p:extLst>
          </p:nvPr>
        </p:nvGraphicFramePr>
        <p:xfrm>
          <a:off x="2971801" y="1524000"/>
          <a:ext cx="2362200" cy="1673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CS ChemDraw Drawing" r:id="rId4" imgW="1965709" imgH="1392587" progId="ChemDraw.Document.6.0">
                  <p:embed/>
                </p:oleObj>
              </mc:Choice>
              <mc:Fallback>
                <p:oleObj name="CS ChemDraw Drawing" r:id="rId4" imgW="1965709" imgH="139258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1801" y="1524000"/>
                        <a:ext cx="2362200" cy="1673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3343870"/>
            <a:ext cx="9229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6. It </a:t>
            </a:r>
            <a:r>
              <a:rPr lang="en-US" dirty="0"/>
              <a:t>reacts with </a:t>
            </a:r>
            <a:r>
              <a:rPr lang="en-US" dirty="0" err="1"/>
              <a:t>CaO</a:t>
            </a:r>
            <a:r>
              <a:rPr lang="en-US" dirty="0"/>
              <a:t>/400ºC, it loses carbon monoxide and gives furan by </a:t>
            </a:r>
            <a:r>
              <a:rPr lang="en-US" dirty="0" smtClean="0"/>
              <a:t>steam decomposition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7. With </a:t>
            </a:r>
            <a:r>
              <a:rPr lang="en-US" dirty="0"/>
              <a:t>ammonia and ammonium chloride gives 3-hydroxypyridine.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710"/>
              </p:ext>
            </p:extLst>
          </p:nvPr>
        </p:nvGraphicFramePr>
        <p:xfrm>
          <a:off x="1143000" y="4495800"/>
          <a:ext cx="6621356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CS ChemDraw Drawing" r:id="rId6" imgW="4945047" imgH="1124273" progId="ChemDraw.Document.6.0">
                  <p:embed/>
                </p:oleObj>
              </mc:Choice>
              <mc:Fallback>
                <p:oleObj name="CS ChemDraw Drawing" r:id="rId6" imgW="4945047" imgH="112427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43000" y="4495800"/>
                        <a:ext cx="6621356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582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2007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</a:t>
            </a:r>
            <a:r>
              <a:rPr lang="en-US" b="1" dirty="0">
                <a:solidFill>
                  <a:prstClr val="black"/>
                </a:solidFill>
              </a:rPr>
              <a:t>Furfural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115441"/>
              </p:ext>
            </p:extLst>
          </p:nvPr>
        </p:nvGraphicFramePr>
        <p:xfrm>
          <a:off x="1676400" y="1656048"/>
          <a:ext cx="5486400" cy="3753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CS ChemDraw Drawing" r:id="rId4" imgW="4426760" imgH="3029465" progId="ChemDraw.Document.6.0">
                  <p:embed/>
                </p:oleObj>
              </mc:Choice>
              <mc:Fallback>
                <p:oleObj name="CS ChemDraw Drawing" r:id="rId4" imgW="4426760" imgH="30294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1656048"/>
                        <a:ext cx="5486400" cy="3753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76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2007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</a:t>
            </a:r>
            <a:r>
              <a:rPr lang="en-US" b="1" dirty="0">
                <a:solidFill>
                  <a:prstClr val="black"/>
                </a:solidFill>
              </a:rPr>
              <a:t>Furfural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944206"/>
              </p:ext>
            </p:extLst>
          </p:nvPr>
        </p:nvGraphicFramePr>
        <p:xfrm>
          <a:off x="1751013" y="1300163"/>
          <a:ext cx="4856162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CS ChemDraw Drawing" r:id="rId4" imgW="4100672" imgH="3872197" progId="ChemDraw.Document.6.0">
                  <p:embed/>
                </p:oleObj>
              </mc:Choice>
              <mc:Fallback>
                <p:oleObj name="CS ChemDraw Drawing" r:id="rId4" imgW="4100672" imgH="387219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1013" y="1300163"/>
                        <a:ext cx="4856162" cy="458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451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56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Synthesis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14400"/>
            <a:ext cx="903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1. From </a:t>
            </a:r>
            <a:r>
              <a:rPr lang="en-US" b="1" dirty="0" err="1"/>
              <a:t>cyclodehydration</a:t>
            </a:r>
            <a:r>
              <a:rPr lang="en-US" b="1" dirty="0"/>
              <a:t> of 1, 4-diketones by acidic reagents, e.g., H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r>
              <a:rPr lang="en-US" b="1" dirty="0"/>
              <a:t>, ZnCl</a:t>
            </a:r>
            <a:r>
              <a:rPr lang="en-US" b="1" baseline="-25000" dirty="0"/>
              <a:t>2</a:t>
            </a:r>
            <a:r>
              <a:rPr lang="en-US" b="1" dirty="0"/>
              <a:t>, Ac</a:t>
            </a:r>
            <a:r>
              <a:rPr lang="en-US" b="1" baseline="-25000" dirty="0"/>
              <a:t>2</a:t>
            </a:r>
            <a:r>
              <a:rPr lang="en-US" b="1" dirty="0"/>
              <a:t>O and P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909566"/>
              </p:ext>
            </p:extLst>
          </p:nvPr>
        </p:nvGraphicFramePr>
        <p:xfrm>
          <a:off x="76200" y="1676400"/>
          <a:ext cx="898119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CS ChemDraw Drawing" r:id="rId4" imgW="5967583" imgH="1416881" progId="ChemDraw.Document.6.0">
                  <p:embed/>
                </p:oleObj>
              </mc:Choice>
              <mc:Fallback>
                <p:oleObj name="CS ChemDraw Drawing" r:id="rId4" imgW="5967583" imgH="141688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" y="1676400"/>
                        <a:ext cx="8981193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4202668"/>
            <a:ext cx="3171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From </a:t>
            </a:r>
            <a:r>
              <a:rPr lang="en-US" b="1" dirty="0" err="1"/>
              <a:t>knorr</a:t>
            </a:r>
            <a:r>
              <a:rPr lang="en-US" b="1" dirty="0"/>
              <a:t>-pyrrole synthesis</a:t>
            </a:r>
          </a:p>
        </p:txBody>
      </p:sp>
      <p:pic>
        <p:nvPicPr>
          <p:cNvPr id="13" name="Picture 23" descr="Description: Paal-Knorr furan synthesis mechanism [6]">
            <a:hlinkClick r:id="rId6" tooltip="&quot;Paal-Knorr furan synthesis mechanism [6]&quot;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56783"/>
            <a:ext cx="8763000" cy="111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62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56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Synthesis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14" y="1022866"/>
            <a:ext cx="1931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Feist’s</a:t>
            </a:r>
            <a:r>
              <a:rPr lang="en-US" b="1" dirty="0" smtClean="0"/>
              <a:t> </a:t>
            </a:r>
            <a:r>
              <a:rPr lang="en-US" b="1" dirty="0"/>
              <a:t>synthesis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039056"/>
              </p:ext>
            </p:extLst>
          </p:nvPr>
        </p:nvGraphicFramePr>
        <p:xfrm>
          <a:off x="76200" y="1524000"/>
          <a:ext cx="8915400" cy="1776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7" name="CS ChemDraw Drawing" r:id="rId4" imgW="5585077" imgH="1112126" progId="ChemDraw.Document.6.0">
                  <p:embed/>
                </p:oleObj>
              </mc:Choice>
              <mc:Fallback>
                <p:oleObj name="CS ChemDraw Drawing" r:id="rId4" imgW="5585077" imgH="111212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" y="1524000"/>
                        <a:ext cx="8915400" cy="1776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88016" y="3726928"/>
            <a:ext cx="3859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4. From </a:t>
            </a:r>
            <a:r>
              <a:rPr lang="en-US" b="1" dirty="0"/>
              <a:t>decarboxylation of </a:t>
            </a:r>
            <a:r>
              <a:rPr lang="en-US" b="1" dirty="0" err="1"/>
              <a:t>furoic</a:t>
            </a:r>
            <a:r>
              <a:rPr lang="en-US" b="1" dirty="0"/>
              <a:t> acid.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464233"/>
              </p:ext>
            </p:extLst>
          </p:nvPr>
        </p:nvGraphicFramePr>
        <p:xfrm>
          <a:off x="1687513" y="4503732"/>
          <a:ext cx="448151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8" name="CS ChemDraw Drawing" r:id="rId6" imgW="2537174" imgH="502616" progId="ChemDraw.Document.6.0">
                  <p:embed/>
                </p:oleObj>
              </mc:Choice>
              <mc:Fallback>
                <p:oleObj name="CS ChemDraw Drawing" r:id="rId6" imgW="2537174" imgH="50261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87513" y="4503732"/>
                        <a:ext cx="4481512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3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56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Synthesis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114" y="1045029"/>
            <a:ext cx="3627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5. Furfural </a:t>
            </a:r>
            <a:r>
              <a:rPr lang="en-US" b="1" dirty="0"/>
              <a:t>(furan 2-carboxaldehyde)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370455"/>
              </p:ext>
            </p:extLst>
          </p:nvPr>
        </p:nvGraphicFramePr>
        <p:xfrm>
          <a:off x="1524000" y="1981200"/>
          <a:ext cx="5632968" cy="1129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2" name="CS ChemDraw Drawing" r:id="rId4" imgW="3276272" imgH="656478" progId="ChemDraw.Document.6.0">
                  <p:embed/>
                </p:oleObj>
              </mc:Choice>
              <mc:Fallback>
                <p:oleObj name="CS ChemDraw Drawing" r:id="rId4" imgW="3276272" imgH="6564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1981200"/>
                        <a:ext cx="5632968" cy="1129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76200" y="1435296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Furfural  </a:t>
            </a:r>
            <a:r>
              <a:rPr lang="en-US" dirty="0"/>
              <a:t>is commercially obtained from pentose (occurred in oat hulls) by stream distillation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" y="3752166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6. By </a:t>
            </a:r>
            <a:r>
              <a:rPr lang="en-US" b="1" dirty="0"/>
              <a:t>treatment of α-</a:t>
            </a:r>
            <a:r>
              <a:rPr lang="en-US" b="1" dirty="0" err="1"/>
              <a:t>hydroxyketones</a:t>
            </a:r>
            <a:r>
              <a:rPr lang="en-US" b="1" dirty="0"/>
              <a:t> and </a:t>
            </a:r>
            <a:r>
              <a:rPr lang="en-US" b="1" dirty="0" err="1"/>
              <a:t>acetylenic</a:t>
            </a:r>
            <a:r>
              <a:rPr lang="en-US" b="1" dirty="0"/>
              <a:t> compounds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876451"/>
              </p:ext>
            </p:extLst>
          </p:nvPr>
        </p:nvGraphicFramePr>
        <p:xfrm>
          <a:off x="407050" y="4343400"/>
          <a:ext cx="805115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3" name="CS ChemDraw Drawing" r:id="rId6" imgW="5606402" imgH="743397" progId="ChemDraw.Document.6.0">
                  <p:embed/>
                </p:oleObj>
              </mc:Choice>
              <mc:Fallback>
                <p:oleObj name="CS ChemDraw Drawing" r:id="rId6" imgW="5606402" imgH="74339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7050" y="4343400"/>
                        <a:ext cx="8051151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3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2103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Synthesis Of Pyrrole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90" y="990600"/>
            <a:ext cx="723408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548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89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066800"/>
            <a:ext cx="2539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Ring </a:t>
            </a:r>
            <a:r>
              <a:rPr lang="en-US" b="1" dirty="0"/>
              <a:t>opening of furan:</a:t>
            </a:r>
          </a:p>
        </p:txBody>
      </p:sp>
      <p:sp>
        <p:nvSpPr>
          <p:cNvPr id="3" name="Rectangle 2"/>
          <p:cNvSpPr/>
          <p:nvPr/>
        </p:nvSpPr>
        <p:spPr>
          <a:xfrm>
            <a:off x="-33047" y="1436132"/>
            <a:ext cx="906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The mildest acidic conditions required to affect the hydrolysis of furan into </a:t>
            </a:r>
            <a:r>
              <a:rPr lang="en-US" dirty="0" err="1"/>
              <a:t>succinaldehyde</a:t>
            </a:r>
            <a:r>
              <a:rPr lang="en-US" dirty="0"/>
              <a:t> to prevent the polymerization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118856"/>
              </p:ext>
            </p:extLst>
          </p:nvPr>
        </p:nvGraphicFramePr>
        <p:xfrm>
          <a:off x="2081572" y="2249377"/>
          <a:ext cx="4319228" cy="1027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9" name="CS ChemDraw Drawing" r:id="rId4" imgW="2803876" imgH="667006" progId="ChemDraw.Document.6.0">
                  <p:embed/>
                </p:oleObj>
              </mc:Choice>
              <mc:Fallback>
                <p:oleObj name="CS ChemDraw Drawing" r:id="rId4" imgW="2803876" imgH="6670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81572" y="2249377"/>
                        <a:ext cx="4319228" cy="1027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20683" y="3613666"/>
            <a:ext cx="3179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Addition </a:t>
            </a:r>
            <a:r>
              <a:rPr lang="en-US" b="1" dirty="0"/>
              <a:t>reactions of </a:t>
            </a:r>
            <a:r>
              <a:rPr lang="en-US" b="1" dirty="0" err="1"/>
              <a:t>furuan</a:t>
            </a:r>
            <a:r>
              <a:rPr lang="en-US" b="1" dirty="0"/>
              <a:t>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200" y="4038600"/>
            <a:ext cx="1432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a) Reduction</a:t>
            </a:r>
            <a:r>
              <a:rPr lang="en-US" u="sng" dirty="0"/>
              <a:t>: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417099"/>
              </p:ext>
            </p:extLst>
          </p:nvPr>
        </p:nvGraphicFramePr>
        <p:xfrm>
          <a:off x="2671917" y="4419600"/>
          <a:ext cx="289068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0" name="CS ChemDraw Drawing" r:id="rId6" imgW="1633412" imgH="688601" progId="ChemDraw.Document.6.0">
                  <p:embed/>
                </p:oleObj>
              </mc:Choice>
              <mc:Fallback>
                <p:oleObj name="CS ChemDraw Drawing" r:id="rId6" imgW="1633412" imgH="6886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1917" y="4419600"/>
                        <a:ext cx="2890683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99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172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89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216" y="1022866"/>
            <a:ext cx="2347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b) Diels-Alder </a:t>
            </a:r>
            <a:r>
              <a:rPr lang="en-US" u="sng" dirty="0"/>
              <a:t>reaction: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20745"/>
              </p:ext>
            </p:extLst>
          </p:nvPr>
        </p:nvGraphicFramePr>
        <p:xfrm>
          <a:off x="1731963" y="1600199"/>
          <a:ext cx="4135437" cy="1426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9" name="CS ChemDraw Drawing" r:id="rId4" imgW="2840318" imgH="979589" progId="ChemDraw.Document.6.0">
                  <p:embed/>
                </p:oleObj>
              </mc:Choice>
              <mc:Fallback>
                <p:oleObj name="CS ChemDraw Drawing" r:id="rId4" imgW="2840318" imgH="9795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1963" y="1600199"/>
                        <a:ext cx="4135437" cy="1426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0886" y="3429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u="sng" dirty="0" smtClean="0"/>
              <a:t>c) Addition </a:t>
            </a:r>
            <a:r>
              <a:rPr lang="en-US" u="sng" dirty="0"/>
              <a:t>of </a:t>
            </a:r>
            <a:r>
              <a:rPr lang="en-US" u="sng" dirty="0" err="1"/>
              <a:t>carbenes</a:t>
            </a:r>
            <a:r>
              <a:rPr lang="en-US" u="sng" dirty="0"/>
              <a:t> (with diazomethane):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522711"/>
              </p:ext>
            </p:extLst>
          </p:nvPr>
        </p:nvGraphicFramePr>
        <p:xfrm>
          <a:off x="2360602" y="4191000"/>
          <a:ext cx="3201998" cy="945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CS ChemDraw Drawing" r:id="rId6" imgW="1794837" imgH="529880" progId="ChemDraw.Document.6.0">
                  <p:embed/>
                </p:oleObj>
              </mc:Choice>
              <mc:Fallback>
                <p:oleObj name="CS ChemDraw Drawing" r:id="rId6" imgW="1794837" imgH="5298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60602" y="4191000"/>
                        <a:ext cx="3201998" cy="945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38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89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1022866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d) </a:t>
            </a:r>
            <a:r>
              <a:rPr lang="en-US" dirty="0" err="1" smtClean="0"/>
              <a:t>Furanis</a:t>
            </a:r>
            <a:r>
              <a:rPr lang="en-US" dirty="0" smtClean="0"/>
              <a:t> </a:t>
            </a:r>
            <a:r>
              <a:rPr lang="en-US" dirty="0"/>
              <a:t>not stable in presence of air and usually stabilized by addition of small amount of hydroquinone. Air oxidation takes place by 2, 5 addition forming peroxide. Hydrogenation of furan peroxide gives </a:t>
            </a:r>
            <a:r>
              <a:rPr lang="en-US" dirty="0" err="1"/>
              <a:t>succinaldehyde</a:t>
            </a:r>
            <a:r>
              <a:rPr lang="en-US" dirty="0"/>
              <a:t>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011399"/>
              </p:ext>
            </p:extLst>
          </p:nvPr>
        </p:nvGraphicFramePr>
        <p:xfrm>
          <a:off x="1981200" y="2209800"/>
          <a:ext cx="4724400" cy="884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CS ChemDraw Drawing" r:id="rId4" imgW="3011190" imgH="563621" progId="ChemDraw.Document.6.0">
                  <p:embed/>
                </p:oleObj>
              </mc:Choice>
              <mc:Fallback>
                <p:oleObj name="CS ChemDraw Drawing" r:id="rId4" imgW="3011190" imgH="56362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200" y="2209800"/>
                        <a:ext cx="4724400" cy="884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41514" y="3266497"/>
            <a:ext cx="366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Electrophilic </a:t>
            </a:r>
            <a:r>
              <a:rPr lang="en-US" b="1" dirty="0"/>
              <a:t>substitution of furan: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690878"/>
            <a:ext cx="8763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*Furan cannot </a:t>
            </a:r>
            <a:r>
              <a:rPr lang="en-US" dirty="0"/>
              <a:t>be directly nitrated with nitric </a:t>
            </a:r>
            <a:r>
              <a:rPr lang="en-US" dirty="0" smtClean="0"/>
              <a:t>acid (</a:t>
            </a:r>
            <a:r>
              <a:rPr lang="en-US" dirty="0"/>
              <a:t>is very readily attack by oxidizing </a:t>
            </a:r>
            <a:r>
              <a:rPr lang="en-US" dirty="0" smtClean="0"/>
              <a:t>agents). </a:t>
            </a:r>
            <a:r>
              <a:rPr lang="en-US" dirty="0"/>
              <a:t>2-Nitrofuran may be prepared by nitrating furan with acetyl nitrate (CH</a:t>
            </a:r>
            <a:r>
              <a:rPr lang="en-US" baseline="-25000" dirty="0"/>
              <a:t>3</a:t>
            </a:r>
            <a:r>
              <a:rPr lang="en-US" dirty="0"/>
              <a:t>COONO</a:t>
            </a:r>
            <a:r>
              <a:rPr lang="en-US" baseline="-25000" dirty="0"/>
              <a:t>2</a:t>
            </a:r>
            <a:r>
              <a:rPr lang="en-US" dirty="0"/>
              <a:t>). Similarly, furan cannot be directly </a:t>
            </a:r>
            <a:r>
              <a:rPr lang="en-US" dirty="0" err="1" smtClean="0"/>
              <a:t>sulphonated</a:t>
            </a:r>
            <a:r>
              <a:rPr lang="en-US" dirty="0" smtClean="0"/>
              <a:t>, </a:t>
            </a:r>
            <a:r>
              <a:rPr lang="en-US" dirty="0"/>
              <a:t>but 2-sulphonic acid may be prepared by action of SO</a:t>
            </a:r>
            <a:r>
              <a:rPr lang="en-US" baseline="-25000" dirty="0"/>
              <a:t>3</a:t>
            </a:r>
            <a:r>
              <a:rPr lang="en-US" dirty="0"/>
              <a:t>/pyridine on furan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*If </a:t>
            </a:r>
            <a:r>
              <a:rPr lang="en-US" dirty="0"/>
              <a:t>(-I) group is present in the ring, then </a:t>
            </a:r>
            <a:r>
              <a:rPr lang="en-US" dirty="0" err="1"/>
              <a:t>sulphonation</a:t>
            </a:r>
            <a:r>
              <a:rPr lang="en-US" dirty="0"/>
              <a:t> can be carried out directly, e.g., </a:t>
            </a:r>
            <a:r>
              <a:rPr lang="en-US" dirty="0" err="1"/>
              <a:t>furoic</a:t>
            </a:r>
            <a:r>
              <a:rPr lang="en-US" dirty="0"/>
              <a:t> acid gives </a:t>
            </a:r>
            <a:r>
              <a:rPr lang="en-US" dirty="0" err="1"/>
              <a:t>furoic</a:t>
            </a:r>
            <a:r>
              <a:rPr lang="en-US" dirty="0"/>
              <a:t> 5-sulphonic acid. </a:t>
            </a:r>
            <a:endParaRPr lang="en-US" dirty="0" smtClean="0"/>
          </a:p>
          <a:p>
            <a:pPr algn="just"/>
            <a:r>
              <a:rPr lang="en-US" dirty="0"/>
              <a:t>*</a:t>
            </a:r>
            <a:r>
              <a:rPr lang="en-US" dirty="0" smtClean="0"/>
              <a:t>Furan </a:t>
            </a:r>
            <a:r>
              <a:rPr lang="en-US" dirty="0"/>
              <a:t>reacts readily with halogen, but the liberated (HX) causes polymerization, because of this halogenated furan prepared by indirect method, e.g., by brominating </a:t>
            </a:r>
            <a:r>
              <a:rPr lang="en-US" dirty="0" err="1"/>
              <a:t>furoic</a:t>
            </a:r>
            <a:r>
              <a:rPr lang="en-US" dirty="0"/>
              <a:t> acid and </a:t>
            </a:r>
            <a:r>
              <a:rPr lang="en-US" dirty="0" err="1"/>
              <a:t>decarboxylating</a:t>
            </a:r>
            <a:r>
              <a:rPr lang="en-US" dirty="0"/>
              <a:t> the product, 5-bromofuroic acid to 2-bromofuran by heating in quinolone in the presence of copper bronze. Aluminum chloride attacks furan ring, and </a:t>
            </a:r>
            <a:r>
              <a:rPr lang="en-US" dirty="0" err="1"/>
              <a:t>Friedel</a:t>
            </a:r>
            <a:r>
              <a:rPr lang="en-US" dirty="0"/>
              <a:t>-Crafts is best carried with SnCl</a:t>
            </a:r>
            <a:r>
              <a:rPr lang="en-US" baseline="-25000" dirty="0"/>
              <a:t>4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25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81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0" y="81799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9"/>
          <p:cNvSpPr txBox="1">
            <a:spLocks noChangeArrowheads="1"/>
          </p:cNvSpPr>
          <p:nvPr/>
        </p:nvSpPr>
        <p:spPr bwMode="auto">
          <a:xfrm>
            <a:off x="152400" y="392112"/>
            <a:ext cx="1989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Reactions Of Furan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740CE62-CC08-4040-8F39-0004269332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1936" y="83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u="sng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965754"/>
              </p:ext>
            </p:extLst>
          </p:nvPr>
        </p:nvGraphicFramePr>
        <p:xfrm>
          <a:off x="1981200" y="1022866"/>
          <a:ext cx="4876800" cy="561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CS ChemDraw Drawing" r:id="rId4" imgW="4080966" imgH="5618667" progId="ChemDraw.Document.6.0">
                  <p:embed/>
                </p:oleObj>
              </mc:Choice>
              <mc:Fallback>
                <p:oleObj name="CS ChemDraw Drawing" r:id="rId4" imgW="4080966" imgH="561866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200" y="1022866"/>
                        <a:ext cx="4876800" cy="561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214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527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181</cp:revision>
  <dcterms:created xsi:type="dcterms:W3CDTF">2015-02-27T14:00:12Z</dcterms:created>
  <dcterms:modified xsi:type="dcterms:W3CDTF">2020-03-18T10:30:26Z</dcterms:modified>
</cp:coreProperties>
</file>