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56" r:id="rId3"/>
    <p:sldId id="257" r:id="rId4"/>
    <p:sldId id="258" r:id="rId5"/>
    <p:sldId id="259" r:id="rId6"/>
    <p:sldId id="260" r:id="rId7"/>
    <p:sldId id="261" r:id="rId8"/>
    <p:sldId id="262" r:id="rId9"/>
    <p:sldId id="264" r:id="rId10"/>
    <p:sldId id="263" r:id="rId11"/>
    <p:sldId id="265" r:id="rId12"/>
    <p:sldId id="266" r:id="rId13"/>
    <p:sldId id="267" r:id="rId14"/>
    <p:sldId id="268" r:id="rId15"/>
    <p:sldId id="269" r:id="rId16"/>
    <p:sldId id="270" r:id="rId17"/>
    <p:sldId id="271" r:id="rId18"/>
    <p:sldId id="272"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www.maktoobblog.com/search?s=%C2%A0%D8%A7%D9%84%D9%85%D9%88%D8%A7%D9%82%D8%B9+%D8%A7%D9%84%D8%AA%D8%A7%D8%B1%D9%8A%D8%AE%D9%8A%D8%A9++%D8%A7%D9%84%D8%B3%D9%8A%D8%A7%D8%AD%D9%8A%D8%A9+%D9%81%D9%8A+%D9%84%D8%A7%D9%82%D8%B5%D8%B1+&amp;button=&amp;gsearch=2&amp;utm_source=related-search-blog-2010-11-11&amp;utm_medium=body-click&amp;utm_campaign=related-search"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ar.wikipedia.org/wiki/%D8%A7%D9%84%D9%86%D9%8A%D9%84" TargetMode="External"/><Relationship Id="rId13" Type="http://schemas.openxmlformats.org/officeDocument/2006/relationships/hyperlink" Target="http://ar.wikipedia.org/wiki/%D9%85%D8%B5%D8%B1_%D8%A7%D9%84%D9%82%D8%AF%D9%8A%D9%85%D8%A9" TargetMode="External"/><Relationship Id="rId3" Type="http://schemas.openxmlformats.org/officeDocument/2006/relationships/hyperlink" Target="http://ar.wikipedia.org/wiki/%D9%85%D8%B5%D8%B1" TargetMode="External"/><Relationship Id="rId7" Type="http://schemas.openxmlformats.org/officeDocument/2006/relationships/hyperlink" Target="http://ar.wikipedia.org/wiki/%D8%A3%D8%B3%D8%B1%D8%A9_%D9%85%D8%B5%D8%B1%D9%8A%D8%A9_%D8%AA%D8%A7%D8%B3%D8%B9%D8%A9_%D8%B9%D8%B4%D8%B1" TargetMode="External"/><Relationship Id="rId12" Type="http://schemas.openxmlformats.org/officeDocument/2006/relationships/hyperlink" Target="http://ar.wikipedia.org/wiki/%D8%A7%D9%84%D8%AA%D8%AD%D9%86%D9%8A%D8%B7" TargetMode="External"/><Relationship Id="rId2" Type="http://schemas.openxmlformats.org/officeDocument/2006/relationships/hyperlink" Target="http://ar.wikipedia.org/wiki/%D8%A7%D9%84%D8%A3%D9%82%D8%B5%D8%B1" TargetMode="External"/><Relationship Id="rId1" Type="http://schemas.openxmlformats.org/officeDocument/2006/relationships/slideLayout" Target="../slideLayouts/slideLayout2.xml"/><Relationship Id="rId6" Type="http://schemas.openxmlformats.org/officeDocument/2006/relationships/hyperlink" Target="http://ar.wikipedia.org/wiki/%D8%A3%D8%B3%D8%B1%D8%A9_%D9%85%D8%B5%D8%B1%D9%8A%D8%A9_%D8%AB%D8%A7%D9%85%D9%86%D8%A9_%D8%B9%D8%B4%D8%B1" TargetMode="External"/><Relationship Id="rId11" Type="http://schemas.openxmlformats.org/officeDocument/2006/relationships/hyperlink" Target="http://ar.wikipedia.org/wiki/%D9%85%D8%B9%D8%A8%D8%AF_%D8%A7%D9%84%D8%A3%D9%82%D8%B5%D8%B1" TargetMode="External"/><Relationship Id="rId5" Type="http://schemas.openxmlformats.org/officeDocument/2006/relationships/hyperlink" Target="http://ar.wikipedia.org/wiki/%D8%B7%D9%8A%D8%A8%D8%A9_(%D9%85%D8%B5%D8%B1)" TargetMode="External"/><Relationship Id="rId15" Type="http://schemas.openxmlformats.org/officeDocument/2006/relationships/hyperlink" Target="http://ar.wikipedia.org/wiki/1997" TargetMode="External"/><Relationship Id="rId10" Type="http://schemas.openxmlformats.org/officeDocument/2006/relationships/hyperlink" Target="http://ar.wikipedia.org/wiki/%D9%85%D8%AA%D8%AD%D9%81_%D8%A7%D9%84%D9%82%D8%A7%D9%87%D8%B1%D8%A9" TargetMode="External"/><Relationship Id="rId4" Type="http://schemas.openxmlformats.org/officeDocument/2006/relationships/hyperlink" Target="http://ar.wikipedia.org/wiki/%D9%87%D9%86%D8%AF%D8%B3%D8%A9" TargetMode="External"/><Relationship Id="rId9" Type="http://schemas.openxmlformats.org/officeDocument/2006/relationships/hyperlink" Target="http://ar.wikipedia.org/wiki/%D8%B7%D9%8A%D8%A8%D8%A9" TargetMode="External"/><Relationship Id="rId14" Type="http://schemas.openxmlformats.org/officeDocument/2006/relationships/hyperlink" Target="http://ar.wikipedia.org/wiki/%D9%85%D9%88%D9%85%D9%8A%D8%A7%D8%A1"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ar.wikipedia.org/wiki/%D8%B1%D9%85%D8%B3%D9%8A%D8%B3_%D8%A7%D9%84%D8%AB%D8%A7%D9%86%D9%8A" TargetMode="External"/><Relationship Id="rId13" Type="http://schemas.openxmlformats.org/officeDocument/2006/relationships/hyperlink" Target="http://ar.wikipedia.org/wiki/%D9%82%D8%AF%D9%85%D8%A7%D8%A1_%D8%A7%D9%84%D9%85%D8%B5%D8%B1%D9%8A%D9%8A%D9%86" TargetMode="External"/><Relationship Id="rId3" Type="http://schemas.openxmlformats.org/officeDocument/2006/relationships/hyperlink" Target="http://ar.wikipedia.org/wiki/%D8%A7%D9%84%D9%83%D8%B1%D9%86%D9%83_(%D8%AA%D9%88%D8%B6%D9%8A%D8%AD)" TargetMode="External"/><Relationship Id="rId7" Type="http://schemas.openxmlformats.org/officeDocument/2006/relationships/hyperlink" Target="http://ar.wikipedia.org/wiki/%D9%85%D8%B5%D8%B1_%D8%A7%D9%84%D9%82%D8%AF%D9%8A%D9%85%D8%A9" TargetMode="External"/><Relationship Id="rId12" Type="http://schemas.openxmlformats.org/officeDocument/2006/relationships/hyperlink" Target="http://ar.wikipedia.org/wiki/%D8%B7%D9%8A%D8%A8%D8%A9" TargetMode="External"/><Relationship Id="rId2" Type="http://schemas.openxmlformats.org/officeDocument/2006/relationships/hyperlink" Target="http://ar.wikipedia.org/wiki/%D8%B7%D9%8A%D8%A8%D8%A9_(%D8%AA%D9%88%D8%B6%D9%8A%D8%AD)" TargetMode="External"/><Relationship Id="rId1" Type="http://schemas.openxmlformats.org/officeDocument/2006/relationships/slideLayout" Target="../slideLayouts/slideLayout2.xml"/><Relationship Id="rId6" Type="http://schemas.openxmlformats.org/officeDocument/2006/relationships/hyperlink" Target="http://ar.wikipedia.org/w/index.php?title=%D9%85%D8%B9%D8%A8%D8%AF_%D8%AC%D9%86%D8%A7%D8%A6%D8%B2%D9%8A&amp;action=edit&amp;redlink=1" TargetMode="External"/><Relationship Id="rId11" Type="http://schemas.openxmlformats.org/officeDocument/2006/relationships/hyperlink" Target="http://ar.wikipedia.org/wiki/%D9%86%D9%87%D8%B1_%D8%A7%D9%84%D9%86%D9%8A%D9%84" TargetMode="External"/><Relationship Id="rId5" Type="http://schemas.openxmlformats.org/officeDocument/2006/relationships/hyperlink" Target="http://ar.wikipedia.org/wiki/%D8%A2%D9%85%D9%88%D9%86" TargetMode="External"/><Relationship Id="rId10" Type="http://schemas.openxmlformats.org/officeDocument/2006/relationships/hyperlink" Target="http://ar.wikipedia.org/wiki/%D8%AD%D9%8A%D8%AB%D9%8A%D9%88%D9%86" TargetMode="External"/><Relationship Id="rId4" Type="http://schemas.openxmlformats.org/officeDocument/2006/relationships/hyperlink" Target="http://ar.wikipedia.org/w/index.php?title=%D9%85%D9%86%D8%AA%D9%88&amp;action=edit&amp;redlink=1" TargetMode="External"/><Relationship Id="rId9" Type="http://schemas.openxmlformats.org/officeDocument/2006/relationships/hyperlink" Target="http://ar.wikipedia.org/wiki/%D9%85%D8%B9%D8%B1%D9%83%D8%A9_%D9%82%D8%A7%D8%AF%D8%B4"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ar.wikipedia.org/wiki/%D8%A7%D9%84%D8%A8%D8%AD%D8%B1_%D8%A7%D9%84%D8%A3%D8%AD%D9%85%D8%B1_(%D9%85%D8%AD%D8%A7%D9%81%D8%B8%D8%A9)" TargetMode="External"/><Relationship Id="rId2" Type="http://schemas.openxmlformats.org/officeDocument/2006/relationships/hyperlink" Target="http://ar.wikipedia.org/wiki/%D9%82%D9%86%D8%A7_(%D9%85%D8%AD%D8%A7%D9%81%D8%B8%D8%A9)" TargetMode="External"/><Relationship Id="rId1" Type="http://schemas.openxmlformats.org/officeDocument/2006/relationships/slideLayout" Target="../slideLayouts/slideLayout2.xml"/><Relationship Id="rId6" Type="http://schemas.openxmlformats.org/officeDocument/2006/relationships/hyperlink" Target="http://ar.wikipedia.org/w/index.php?title=%D9%85%D8%AF%D9%8A%D9%86%D8%A9_%D8%A7%D8%B3%D9%88%D8%A7%D9%86&amp;action=edit&amp;redlink=1" TargetMode="External"/><Relationship Id="rId5" Type="http://schemas.openxmlformats.org/officeDocument/2006/relationships/hyperlink" Target="http://ar.wikipedia.org/wiki/%D8%A7%D9%84%D8%B3%D9%88%D8%AF%D8%A7%D9%86" TargetMode="External"/><Relationship Id="rId4" Type="http://schemas.openxmlformats.org/officeDocument/2006/relationships/hyperlink" Target="http://ar.wikipedia.org/wiki/%D8%A7%D9%84%D9%88%D8%A7%D8%AF%D9%8A_%D8%A7%D9%84%D8%AC%D8%AF%D9%8A%D8%AF_(%D9%85%D8%AD%D8%A7%D9%81%D8%B8%D8%A9)"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610600" cy="6019800"/>
          </a:xfrm>
        </p:spPr>
        <p:txBody>
          <a:bodyPr/>
          <a:lstStyle/>
          <a:p>
            <a:pPr marL="0" indent="0" algn="ctr">
              <a:buNone/>
            </a:pPr>
            <a:r>
              <a:rPr lang="ar-EG" sz="4800" b="1" dirty="0">
                <a:solidFill>
                  <a:srgbClr val="FF0000"/>
                </a:solidFill>
              </a:rPr>
              <a:t>المقومات السياحية في </a:t>
            </a:r>
            <a:r>
              <a:rPr lang="ar-EG" sz="4800" b="1">
                <a:solidFill>
                  <a:srgbClr val="FF0000"/>
                </a:solidFill>
              </a:rPr>
              <a:t>إقليم </a:t>
            </a:r>
            <a:r>
              <a:rPr lang="ar-EG" sz="4800" b="1" smtClean="0">
                <a:solidFill>
                  <a:srgbClr val="FF0000"/>
                </a:solidFill>
              </a:rPr>
              <a:t>جنوب الصعيد</a:t>
            </a:r>
            <a:endParaRPr lang="ar-EG" sz="4800" b="1" dirty="0">
              <a:solidFill>
                <a:srgbClr val="FF0000"/>
              </a:solidFill>
            </a:endParaRPr>
          </a:p>
          <a:p>
            <a:pPr marL="0" indent="0">
              <a:buNone/>
            </a:pPr>
            <a:endParaRPr lang="ar-EG" dirty="0"/>
          </a:p>
          <a:p>
            <a:pPr marL="0" indent="0" algn="ctr">
              <a:buNone/>
            </a:pPr>
            <a:r>
              <a:rPr lang="ar-EG" sz="4000" b="1" dirty="0">
                <a:solidFill>
                  <a:srgbClr val="0000CC"/>
                </a:solidFill>
              </a:rPr>
              <a:t>د. محمد سليمان</a:t>
            </a:r>
          </a:p>
          <a:p>
            <a:pPr marL="0" indent="0" algn="ctr">
              <a:buNone/>
            </a:pPr>
            <a:r>
              <a:rPr lang="ar-EG" b="1" dirty="0">
                <a:solidFill>
                  <a:srgbClr val="7030A0"/>
                </a:solidFill>
              </a:rPr>
              <a:t>أستاذ مساعد بقسم الدراسات السياحية</a:t>
            </a:r>
          </a:p>
          <a:p>
            <a:pPr marL="0" indent="0" algn="ctr">
              <a:buNone/>
            </a:pPr>
            <a:r>
              <a:rPr lang="ar-EG" b="1" dirty="0">
                <a:solidFill>
                  <a:srgbClr val="7030A0"/>
                </a:solidFill>
              </a:rPr>
              <a:t>كلية السياحة والفنادق</a:t>
            </a:r>
          </a:p>
          <a:p>
            <a:pPr marL="0" indent="0" algn="ctr">
              <a:buNone/>
            </a:pPr>
            <a:r>
              <a:rPr lang="ar-EG" b="1" dirty="0">
                <a:solidFill>
                  <a:srgbClr val="7030A0"/>
                </a:solidFill>
              </a:rPr>
              <a:t>جامعة الفيوم</a:t>
            </a:r>
            <a:endParaRPr lang="en-US" b="1" dirty="0">
              <a:solidFill>
                <a:srgbClr val="7030A0"/>
              </a:solidFill>
            </a:endParaRPr>
          </a:p>
          <a:p>
            <a:pPr marL="0" indent="0">
              <a:buNone/>
            </a:pPr>
            <a:endParaRPr lang="en-US" dirty="0"/>
          </a:p>
        </p:txBody>
      </p:sp>
    </p:spTree>
    <p:extLst>
      <p:ext uri="{BB962C8B-B14F-4D97-AF65-F5344CB8AC3E}">
        <p14:creationId xmlns:p14="http://schemas.microsoft.com/office/powerpoint/2010/main" val="24138900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839200" cy="6477000"/>
          </a:xfrm>
        </p:spPr>
        <p:txBody>
          <a:bodyPr>
            <a:normAutofit fontScale="62500" lnSpcReduction="20000"/>
          </a:bodyPr>
          <a:lstStyle/>
          <a:p>
            <a:pPr lvl="0" algn="just" rtl="1"/>
            <a:r>
              <a:rPr lang="ar-SA" b="1" dirty="0"/>
              <a:t>معبد ادفو: </a:t>
            </a:r>
            <a:r>
              <a:rPr lang="ar-SA" dirty="0"/>
              <a:t>تقع مدينة ادفو في محافظة أسوان على بعد حوالي 100 كم من مدينة أسوان</a:t>
            </a:r>
            <a:r>
              <a:rPr lang="ar-EG" dirty="0"/>
              <a:t>. </a:t>
            </a:r>
            <a:r>
              <a:rPr lang="ar-SA" dirty="0"/>
              <a:t>شيد المعبد أثناء العصر البطلمي على أنقاض معبد فرعوني قديم وبقايا مدينة فرعونية.</a:t>
            </a:r>
            <a:endParaRPr lang="en-US" dirty="0"/>
          </a:p>
          <a:p>
            <a:pPr lvl="0" algn="just" rtl="1"/>
            <a:r>
              <a:rPr lang="ar-SA" b="1" dirty="0"/>
              <a:t>معبد وادي السبوع:</a:t>
            </a:r>
            <a:r>
              <a:rPr lang="ar-SA" dirty="0"/>
              <a:t> يقع على بعد 150 كيلو متر من الجنوب إلى أسوان من المعابد الضخمة في عهد الملك رمسيس الثاني من الأسرة التاسعة عشر. بني ببلاد النوبة من الشمال إلى الجنوب ويرجع أسمه إلى نحت صفين من التماثيل الضخمة على هيئة أبي الهول التي تتقدم واجهة المعبد بين شاطئ النيل والصمع الأمامي</a:t>
            </a:r>
            <a:r>
              <a:rPr lang="ar-EG" dirty="0"/>
              <a:t>. </a:t>
            </a:r>
            <a:r>
              <a:rPr lang="ar-SA" dirty="0"/>
              <a:t>ولم ينحت في الصخر من هذا المعبد سوى قدس الأقداس. </a:t>
            </a:r>
            <a:endParaRPr lang="en-US" dirty="0"/>
          </a:p>
          <a:p>
            <a:pPr lvl="0" algn="just" rtl="1"/>
            <a:r>
              <a:rPr lang="ar-SA" b="1" dirty="0"/>
              <a:t>معبد بيت الوالي:</a:t>
            </a:r>
            <a:r>
              <a:rPr lang="ar-SA" dirty="0"/>
              <a:t> يقع بالقرب من السد العالي وهو معبد منحوت في الصخر </a:t>
            </a:r>
            <a:r>
              <a:rPr lang="ar-EG" dirty="0"/>
              <a:t>ويعد</a:t>
            </a:r>
            <a:r>
              <a:rPr lang="ar-SA" dirty="0"/>
              <a:t> من أجمل وأروع المعابد النوبية. تم أنشاؤه في عهد رمسيس الثاني.</a:t>
            </a:r>
            <a:endParaRPr lang="en-US" dirty="0"/>
          </a:p>
          <a:p>
            <a:pPr lvl="0" algn="just" rtl="1"/>
            <a:r>
              <a:rPr lang="ar-SA" b="1" dirty="0"/>
              <a:t>معبد كوم أمبو:</a:t>
            </a:r>
            <a:r>
              <a:rPr lang="ar-SA" dirty="0"/>
              <a:t> يرجع تاريخه لعهد البطالمة وتضم نقوشه أسمي الملكة حتشبسوت والملك تحتمس الثالث.</a:t>
            </a:r>
            <a:endParaRPr lang="en-US" dirty="0"/>
          </a:p>
          <a:p>
            <a:pPr lvl="0" algn="just" rtl="1"/>
            <a:r>
              <a:rPr lang="en-US" dirty="0"/>
              <a:t> </a:t>
            </a:r>
            <a:r>
              <a:rPr lang="ar-SA" b="1" dirty="0"/>
              <a:t>السد العالي:</a:t>
            </a:r>
            <a:r>
              <a:rPr lang="ar-SA" dirty="0"/>
              <a:t> بدأت الفكرة منذ القدم لبناء سد عالي حيث أول من أشار إلى هذا المكان لبناء هذا السد العالي هو الحسن بن هيثم ومن مصر الحديثة قرر جمال عبد الناصر بناء السد العالي عام 1970 –1971.</a:t>
            </a:r>
            <a:endParaRPr lang="en-US" dirty="0"/>
          </a:p>
          <a:p>
            <a:pPr lvl="0" algn="just" rtl="1"/>
            <a:r>
              <a:rPr lang="ar-SA" b="1" dirty="0"/>
              <a:t>رمز الصداقة</a:t>
            </a:r>
            <a:r>
              <a:rPr lang="ar-EG" dirty="0"/>
              <a:t>:</a:t>
            </a:r>
            <a:r>
              <a:rPr lang="ar-SA" dirty="0"/>
              <a:t> هو عبارة عن رمز صداقة قام بعمله المهندسون المصريون والروسيون ت</a:t>
            </a:r>
            <a:r>
              <a:rPr lang="ar-EG" dirty="0"/>
              <a:t>عب</a:t>
            </a:r>
            <a:r>
              <a:rPr lang="ar-SA" dirty="0"/>
              <a:t>يراً </a:t>
            </a:r>
            <a:r>
              <a:rPr lang="ar-EG" dirty="0"/>
              <a:t>ع</a:t>
            </a:r>
            <a:r>
              <a:rPr lang="ar-SA" dirty="0"/>
              <a:t>ن الصداقة بين مصر وروسيا وهو عبارة عن أربع أعمدة تمثل الزراعة وبينهم ترس يمثل الصناعة</a:t>
            </a:r>
            <a:r>
              <a:rPr lang="ar-EG" dirty="0"/>
              <a:t>. </a:t>
            </a:r>
            <a:endParaRPr lang="en-US" dirty="0"/>
          </a:p>
          <a:p>
            <a:pPr lvl="0" algn="just" rtl="1"/>
            <a:r>
              <a:rPr lang="ar-SA" b="1" dirty="0"/>
              <a:t>متحف النوبة</a:t>
            </a:r>
            <a:r>
              <a:rPr lang="ar-EG" b="1" dirty="0"/>
              <a:t>:</a:t>
            </a:r>
            <a:r>
              <a:rPr lang="ar-EG" dirty="0"/>
              <a:t> </a:t>
            </a:r>
            <a:r>
              <a:rPr lang="ar-SA" dirty="0"/>
              <a:t>يمثل متحف النوبة تراث أهل النوبة وما يقومون به من عادات وتقاليد وكما يشمل علاقة النوبة بمصر منذ القدم وبه بعض التماثيل مثل تمثال رمسيس الثالث وبعض الآثار والتماثيل الأخرى وبه مومياء.</a:t>
            </a:r>
            <a:endParaRPr lang="en-US" dirty="0"/>
          </a:p>
          <a:p>
            <a:pPr lvl="0" algn="just" rtl="1"/>
            <a:r>
              <a:rPr lang="ar-SA" b="1" dirty="0"/>
              <a:t>جزيرة النباتات</a:t>
            </a:r>
            <a:r>
              <a:rPr lang="ar-EG" b="1" dirty="0"/>
              <a:t>:</a:t>
            </a:r>
            <a:r>
              <a:rPr lang="ar-EG" dirty="0"/>
              <a:t> </a:t>
            </a:r>
            <a:r>
              <a:rPr lang="ar-SA" dirty="0"/>
              <a:t>تعد هذه الجزيرة معرضاً طبيعياً للنباتات وأشجار المناطق الحارة المدارية. ويوجد فيها أنواع نادرة كثيرة من النباتات الهامة. </a:t>
            </a:r>
            <a:endParaRPr lang="en-US" dirty="0"/>
          </a:p>
          <a:p>
            <a:pPr lvl="0" algn="just" rtl="1"/>
            <a:r>
              <a:rPr lang="ar-SA" b="1" dirty="0"/>
              <a:t>جزيرة فيله:</a:t>
            </a:r>
            <a:r>
              <a:rPr lang="ar-SA" dirty="0"/>
              <a:t> تضم هذه الجزيرة بقايا المعابد الهامة أهمها معبد إيزيس ومعبد حتحور. </a:t>
            </a:r>
            <a:endParaRPr lang="en-US" dirty="0"/>
          </a:p>
          <a:p>
            <a:pPr lvl="0" algn="just" rtl="1"/>
            <a:r>
              <a:rPr lang="ar-SA" b="1" dirty="0"/>
              <a:t>جزيرة آمون:</a:t>
            </a:r>
            <a:r>
              <a:rPr lang="ar-SA" dirty="0"/>
              <a:t> هي جزيرة صغيره لها طابع جميل يقام عليه فندق سياحي.</a:t>
            </a:r>
            <a:endParaRPr lang="en-US" dirty="0"/>
          </a:p>
          <a:p>
            <a:pPr lvl="0" algn="just" rtl="1"/>
            <a:r>
              <a:rPr lang="ar-SA" b="1" dirty="0"/>
              <a:t>جزيرة سهيل:</a:t>
            </a:r>
            <a:r>
              <a:rPr lang="ar-SA" dirty="0"/>
              <a:t> تقع جزيرة سهيل جنوب أسوان وهذه الجزيرة تستحق الزيارة والمشاهدة لا بسبب جمال مناظرها وسحرها وإنما نتيجة المخطوطات القديمة التي وجدت على صخورها.     </a:t>
            </a:r>
            <a:endParaRPr lang="en-US" dirty="0"/>
          </a:p>
          <a:p>
            <a:pPr marL="0" indent="0" algn="just">
              <a:buNone/>
            </a:pPr>
            <a:endParaRPr lang="en-US" dirty="0"/>
          </a:p>
        </p:txBody>
      </p:sp>
    </p:spTree>
    <p:extLst>
      <p:ext uri="{BB962C8B-B14F-4D97-AF65-F5344CB8AC3E}">
        <p14:creationId xmlns:p14="http://schemas.microsoft.com/office/powerpoint/2010/main" val="29274312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t>المقومات السياحية في محافظة البحر الأحمر</a:t>
            </a:r>
            <a:r>
              <a:rPr lang="ar-EG" dirty="0"/>
              <a:t>:</a:t>
            </a:r>
            <a:endParaRPr lang="en-US" dirty="0"/>
          </a:p>
        </p:txBody>
      </p:sp>
      <p:pic>
        <p:nvPicPr>
          <p:cNvPr id="3074" name="Picture 21" descr="Red%20sea%20ma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219200"/>
            <a:ext cx="8229600" cy="510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5860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8229600" cy="5562600"/>
          </a:xfrm>
        </p:spPr>
        <p:txBody>
          <a:bodyPr>
            <a:normAutofit fontScale="85000" lnSpcReduction="20000"/>
          </a:bodyPr>
          <a:lstStyle/>
          <a:p>
            <a:pPr algn="just" rtl="1"/>
            <a:r>
              <a:rPr lang="ar-EG" dirty="0"/>
              <a:t>تعتبر محافظة البحر الأحمر من أكبر محافظات مصر في المساحة حيث تصل إلى 130 ألف كيلو متر مربع, ويمثل هذا ثمن مساحة مصر الكلية, وأيضاً تعتبر هذه المحافظة من أغنى محافظات مصر فمنها يأتي حوالي ثلاث أرباع الإنتاج الإجمالي من البترول والغاز الطبيعي لجمهورية مصر العربية. </a:t>
            </a:r>
            <a:r>
              <a:rPr lang="ar-SA" dirty="0"/>
              <a:t>ويحدها ساحل البحر الأحمر شرقاً بطول حوالي (1080 كم ) ويحدها من جهة الغرب محافظات (بنى سويف - المنيا - أسيوط - قنا - أسوان) ومن الشمال محافظتي السويس والجيزة ومن الجنوب جمهورية السودان، وتمتاز المحافظة بالمناخ الدافئ المشمس طوال العام حيث انخفاض نسبة الرطوبة</a:t>
            </a:r>
            <a:r>
              <a:rPr lang="en-US" dirty="0" smtClean="0"/>
              <a:t>.</a:t>
            </a:r>
          </a:p>
          <a:p>
            <a:pPr algn="just" rtl="1"/>
            <a:endParaRPr lang="en-US" dirty="0"/>
          </a:p>
          <a:p>
            <a:pPr algn="just" rtl="1"/>
            <a:r>
              <a:rPr lang="ar-EG" dirty="0" smtClean="0"/>
              <a:t>محافظة </a:t>
            </a:r>
            <a:r>
              <a:rPr lang="ar-EG" dirty="0"/>
              <a:t>البحر الأحمر غنية أيضاً بكثير من الثروات الطبيعية مثل الذهب والحديد والفوسفات والجرانيت وأيضاً بها العديد من الأحجار الكريمة. وتمتلك أيضاً ثلث مساحة مصر الكلية من السواحل حيث تمتد من مدينة الزعفرانة شمالاً وتصل إلى حدود مصر الجنوبية مع السودان جنوباً وذلك بطول 1080 كيلومتر. أما حدود محافظة البحر الأحمر الغربية يفصلها عن وادي النيل ومحافظاته سلسة جبال البحر الأحمر.</a:t>
            </a:r>
            <a:endParaRPr lang="en-US" dirty="0"/>
          </a:p>
          <a:p>
            <a:pPr algn="just"/>
            <a:endParaRPr lang="en-US" dirty="0"/>
          </a:p>
        </p:txBody>
      </p:sp>
    </p:spTree>
    <p:extLst>
      <p:ext uri="{BB962C8B-B14F-4D97-AF65-F5344CB8AC3E}">
        <p14:creationId xmlns:p14="http://schemas.microsoft.com/office/powerpoint/2010/main" val="1523772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82000" cy="6324600"/>
          </a:xfrm>
        </p:spPr>
        <p:txBody>
          <a:bodyPr>
            <a:normAutofit fontScale="62500" lnSpcReduction="20000"/>
          </a:bodyPr>
          <a:lstStyle/>
          <a:p>
            <a:pPr algn="just" rtl="1"/>
            <a:r>
              <a:rPr lang="ar-EG" dirty="0"/>
              <a:t>هذا تعتبر محافظة البحر الأحمر المحافظة الوحيدة من المحافظات المصرية المطلة على البحر الأحمر التي سميت باسمه، وتمتد أراضيها بطول ساحله من الشمال إلى الجنوب فيما بين الحدود المصرية السودانية حتى محافظة السويس شمالاً وتمتد غرباً لكي تشترك مع حدود محافظات الوادي كلها من الشمال إلى الجنوب لذا كانت تلك المحافظة تستأثر بمعظم ساحل البحر الأحمر كما تضم خط مقاسم المياه فيما بين الأودية المتجهة نحو البحر الأحمر شرقاً ونهر النيل غرباً. </a:t>
            </a:r>
            <a:endParaRPr lang="en-US" dirty="0"/>
          </a:p>
          <a:p>
            <a:pPr algn="just" rtl="1"/>
            <a:r>
              <a:rPr lang="ar-SA" dirty="0"/>
              <a:t>تعتبر المحافظة من أهم محافظات مصر بالنسبة للثروة المعدنية نظراً لاحتوائها على الغالبية العظمى من الخامات الفلزية واللافلزية وأحجار الزينة حيث يتوفر بالمحافظة خامات الذهب، الحديد، الرمال البيضاء، الجبس، الرخام، الجرانيت، المنجنيز</a:t>
            </a:r>
            <a:r>
              <a:rPr lang="ar-EG" dirty="0"/>
              <a:t>،</a:t>
            </a:r>
            <a:r>
              <a:rPr lang="ar-SA" dirty="0"/>
              <a:t> التنجستن</a:t>
            </a:r>
            <a:r>
              <a:rPr lang="ar-EG" dirty="0"/>
              <a:t>،</a:t>
            </a:r>
            <a:r>
              <a:rPr lang="ar-SA" dirty="0"/>
              <a:t> الفوسفات</a:t>
            </a:r>
            <a:r>
              <a:rPr lang="ar-EG" dirty="0"/>
              <a:t>،</a:t>
            </a:r>
            <a:r>
              <a:rPr lang="ar-SA" dirty="0"/>
              <a:t> البوتاسيوم</a:t>
            </a:r>
            <a:r>
              <a:rPr lang="ar-EG" dirty="0"/>
              <a:t>،</a:t>
            </a:r>
            <a:r>
              <a:rPr lang="ar-SA" dirty="0"/>
              <a:t> الطينة الدياتومى</a:t>
            </a:r>
            <a:r>
              <a:rPr lang="ar-EG" dirty="0"/>
              <a:t>،</a:t>
            </a:r>
            <a:r>
              <a:rPr lang="ar-SA" dirty="0"/>
              <a:t> التربة الزلطية</a:t>
            </a:r>
            <a:r>
              <a:rPr lang="ar-EG" dirty="0"/>
              <a:t>،</a:t>
            </a:r>
            <a:r>
              <a:rPr lang="ar-SA" dirty="0"/>
              <a:t> الحجر الجيرى</a:t>
            </a:r>
            <a:r>
              <a:rPr lang="ar-EG" dirty="0"/>
              <a:t>،</a:t>
            </a:r>
            <a:r>
              <a:rPr lang="ar-SA" dirty="0"/>
              <a:t> الاسبستوس</a:t>
            </a:r>
            <a:r>
              <a:rPr lang="ar-EG" dirty="0"/>
              <a:t>،</a:t>
            </a:r>
            <a:r>
              <a:rPr lang="ar-SA" dirty="0"/>
              <a:t> التلك</a:t>
            </a:r>
            <a:r>
              <a:rPr lang="ar-EG" dirty="0"/>
              <a:t>،</a:t>
            </a:r>
            <a:r>
              <a:rPr lang="ar-SA" dirty="0"/>
              <a:t> العقيق</a:t>
            </a:r>
            <a:r>
              <a:rPr lang="ar-EG" dirty="0"/>
              <a:t>،</a:t>
            </a:r>
            <a:r>
              <a:rPr lang="ar-SA" dirty="0"/>
              <a:t> الكوارتز</a:t>
            </a:r>
            <a:r>
              <a:rPr lang="ar-EG" dirty="0"/>
              <a:t>،</a:t>
            </a:r>
            <a:r>
              <a:rPr lang="ar-SA" dirty="0"/>
              <a:t> الكروم</a:t>
            </a:r>
            <a:r>
              <a:rPr lang="ar-EG" dirty="0"/>
              <a:t>،</a:t>
            </a:r>
            <a:r>
              <a:rPr lang="ar-SA" dirty="0"/>
              <a:t> البارايت</a:t>
            </a:r>
            <a:r>
              <a:rPr lang="ar-EG" dirty="0"/>
              <a:t>،</a:t>
            </a:r>
            <a:r>
              <a:rPr lang="ar-SA" dirty="0"/>
              <a:t> الكروميت</a:t>
            </a:r>
            <a:r>
              <a:rPr lang="ar-EG" dirty="0"/>
              <a:t>،</a:t>
            </a:r>
            <a:r>
              <a:rPr lang="ar-SA" dirty="0"/>
              <a:t> الفضة</a:t>
            </a:r>
            <a:r>
              <a:rPr lang="ar-EG" dirty="0"/>
              <a:t>،</a:t>
            </a:r>
            <a:r>
              <a:rPr lang="ar-SA" dirty="0"/>
              <a:t> النحاس</a:t>
            </a:r>
            <a:r>
              <a:rPr lang="ar-EG" dirty="0"/>
              <a:t>،</a:t>
            </a:r>
            <a:r>
              <a:rPr lang="ar-SA" dirty="0"/>
              <a:t> الرصاص</a:t>
            </a:r>
            <a:r>
              <a:rPr lang="ar-EG" dirty="0"/>
              <a:t>،</a:t>
            </a:r>
            <a:r>
              <a:rPr lang="ar-SA" dirty="0"/>
              <a:t> الطفلة الزيتية</a:t>
            </a:r>
            <a:r>
              <a:rPr lang="ar-EG" dirty="0"/>
              <a:t>،</a:t>
            </a:r>
            <a:r>
              <a:rPr lang="ar-SA" dirty="0"/>
              <a:t> الفلسبار</a:t>
            </a:r>
            <a:r>
              <a:rPr lang="ar-EG" dirty="0"/>
              <a:t>،</a:t>
            </a:r>
            <a:r>
              <a:rPr lang="ar-SA" dirty="0"/>
              <a:t> بالإضافة إلى خام البترول حيث تنتج المحافظة حوالى 67 % من إنتاج الجمهورية. </a:t>
            </a:r>
            <a:endParaRPr lang="en-US" dirty="0"/>
          </a:p>
          <a:p>
            <a:pPr algn="just" rtl="1"/>
            <a:r>
              <a:rPr lang="ar-SA" dirty="0"/>
              <a:t>وإلى جانب ما سبق هناك العديد من الأسباب التي تميز </a:t>
            </a:r>
            <a:r>
              <a:rPr lang="ar-EG" dirty="0"/>
              <a:t>البحر الأحمر وهي كالتالي:</a:t>
            </a:r>
            <a:endParaRPr lang="en-US" dirty="0"/>
          </a:p>
          <a:p>
            <a:pPr lvl="0" algn="just" rtl="1"/>
            <a:r>
              <a:rPr lang="ar-EG" dirty="0"/>
              <a:t>تتميز بوجود الوديان الصحراوية مثل (محمية وادى الجمال- محمية جبل علبة) التي تعتبر من أروع المناطق لسياحة السفاري. </a:t>
            </a:r>
            <a:endParaRPr lang="en-US" dirty="0"/>
          </a:p>
          <a:p>
            <a:pPr lvl="0" algn="just" rtl="1"/>
            <a:r>
              <a:rPr lang="en-US" dirty="0"/>
              <a:t> </a:t>
            </a:r>
            <a:r>
              <a:rPr lang="ar-EG" dirty="0"/>
              <a:t>توجد بعض الجزر مثل الجفتون وشدوان ومنطقة جزر أبو منقار الغنية بأشجار المانجروف.</a:t>
            </a:r>
            <a:endParaRPr lang="en-US" dirty="0"/>
          </a:p>
          <a:p>
            <a:pPr lvl="0" algn="just" rtl="1"/>
            <a:r>
              <a:rPr lang="ar-EG" dirty="0"/>
              <a:t>تتوافر بها إمكانيات متعددة للسياحة العلاجية مثل (الرمال السوداء بسفاجا) </a:t>
            </a:r>
            <a:endParaRPr lang="en-US" dirty="0"/>
          </a:p>
          <a:p>
            <a:pPr lvl="0" algn="just" rtl="1"/>
            <a:r>
              <a:rPr lang="ar-EG" dirty="0"/>
              <a:t>تكتنز أرض البحر الأحمر الكثير من الثروات الطبيعية أهمها البترول والفوسفات والذهب والمنجنيز والرصاص والحديد وبودرة التلك والرخام.</a:t>
            </a:r>
            <a:endParaRPr lang="en-US" dirty="0"/>
          </a:p>
          <a:p>
            <a:pPr lvl="0" algn="just" rtl="1"/>
            <a:r>
              <a:rPr lang="ar-EG" dirty="0"/>
              <a:t>يوجد بالمحافظة 39 جزيرة تمثل إثراء و رصيدا استراتيجيا للمقومات السياحية لها.</a:t>
            </a:r>
            <a:endParaRPr lang="en-US" dirty="0"/>
          </a:p>
          <a:p>
            <a:pPr algn="just" rtl="1"/>
            <a:r>
              <a:rPr lang="ar-EG" dirty="0"/>
              <a:t>تضم محافظة البحر الأحمر ست مدن هي (الغردقة، رأس غارب، سفاجا، القصير، مرسى علم، حلايب وشلاتين) وتتفاوت تلك المدن من حيث مساحتها الكلية والمأهولة. </a:t>
            </a:r>
            <a:endParaRPr lang="en-US" dirty="0"/>
          </a:p>
          <a:p>
            <a:pPr marL="0" indent="0" algn="just">
              <a:buNone/>
            </a:pPr>
            <a:endParaRPr lang="en-US" dirty="0"/>
          </a:p>
        </p:txBody>
      </p:sp>
    </p:spTree>
    <p:extLst>
      <p:ext uri="{BB962C8B-B14F-4D97-AF65-F5344CB8AC3E}">
        <p14:creationId xmlns:p14="http://schemas.microsoft.com/office/powerpoint/2010/main" val="864699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28600"/>
            <a:ext cx="8839200" cy="6400800"/>
          </a:xfrm>
        </p:spPr>
        <p:txBody>
          <a:bodyPr>
            <a:normAutofit fontScale="47500" lnSpcReduction="20000"/>
          </a:bodyPr>
          <a:lstStyle/>
          <a:p>
            <a:pPr lvl="0" algn="just" rtl="1"/>
            <a:r>
              <a:rPr lang="ar-SA" sz="3800" b="1" dirty="0"/>
              <a:t>الغردقة (العاصمة):</a:t>
            </a:r>
            <a:endParaRPr lang="en-US" sz="3800" dirty="0"/>
          </a:p>
          <a:p>
            <a:pPr algn="just" rtl="1"/>
            <a:r>
              <a:rPr lang="ar-SA" sz="3800" dirty="0"/>
              <a:t>تقع على بعد 395كم جنوب السويس وتمتاز بجوها البديع صيفاً وشتاءً وصفاء مياهها جعل منها مركز للجذب السياحي خاصة لهواة الغوص وممارسة الرياضيات المائية لما تتمتع به من شهرة عالمية لجمال الشعب المرجانية وتنوع الأحياء المائية. وتتاح للزائر فرصة مشاهدة أعماق البحر من خلال القوارب ذات القاع الزجاجي والغواصات التي أعدت بأحدث الوسائل التكنولوجية العالمية وبمواعيد محددة.</a:t>
            </a:r>
            <a:endParaRPr lang="en-US" sz="3800" dirty="0"/>
          </a:p>
          <a:p>
            <a:pPr algn="just" rtl="1"/>
            <a:r>
              <a:rPr lang="ar-SA" sz="3800" dirty="0"/>
              <a:t>وتزخر الغردقة بمجموعة كبيرة من الفنادق والقرى السياحية بمختلف مستوياتها حيث يتوفر لديها كافة وسائل الترفية وخاصة معدات الرياضات البحرية فضلا على المطاعم والبازارات. كما تضم الغردقة العديد من نوادى الغوص المجهزة بأحدث المعدات كما يوجد متحف الأحياء المائية، وأعجب مقتنياته عرائس البحر. ويقام في الغردقة مسابقات دولية وقومية لصيد الأسماك كما يقام أيضاً بطولة الأهرام الدولية للاسكواش. ويربطها بالأقصر طريق برى ممهد مارا بسفاجا – قنا – الأقصر كما يمكن تنظيم رحلات سياحية من الغردقة لزيارة معالم الأقصر. ويوجد بالغردقة مطار دولي يستقبل الطائرات المختلفة والشارتر. كما يوجد خط ملاحي يربط الغردقة وشرم الشيخ وتستغرق الرحلة بالعبارة 90 دقيقة.</a:t>
            </a:r>
            <a:endParaRPr lang="en-US" sz="3800" dirty="0"/>
          </a:p>
          <a:p>
            <a:pPr algn="just" rtl="1"/>
            <a:r>
              <a:rPr lang="ar-SA" sz="3800" b="1" dirty="0"/>
              <a:t>الجونة: </a:t>
            </a:r>
            <a:endParaRPr lang="en-US" sz="3800" dirty="0"/>
          </a:p>
          <a:p>
            <a:pPr marL="0" indent="0" algn="just" rtl="1">
              <a:buNone/>
            </a:pPr>
            <a:r>
              <a:rPr lang="ar-SA" sz="3800" dirty="0"/>
              <a:t>تقع على بعد 25كم شمال الغردقة وهى منتجع سياحي أنشئ حديثًا ومجهز على أعلى مستوى من الخدمات السياحية ويوجد بها العديد من القرى السياحية والفنادق العالمية ذات المستويات المختلفة ومراكز الغوص وملعب للجولف وبها مطار صغير لاستقبال الطائرات الخاصة.</a:t>
            </a:r>
            <a:endParaRPr lang="en-US" sz="3800" dirty="0"/>
          </a:p>
          <a:p>
            <a:pPr algn="just" rtl="1"/>
            <a:endParaRPr lang="en-US" sz="3800" dirty="0"/>
          </a:p>
          <a:p>
            <a:pPr lvl="0" algn="just" rtl="1"/>
            <a:r>
              <a:rPr lang="ar-SA" sz="3800" b="1" dirty="0"/>
              <a:t>رأس غارب:</a:t>
            </a:r>
            <a:endParaRPr lang="en-US" sz="3800" dirty="0"/>
          </a:p>
          <a:p>
            <a:pPr algn="just" rtl="1"/>
            <a:r>
              <a:rPr lang="ar-SA" sz="3800" dirty="0"/>
              <a:t>تعتبر مدينة رأس غارب من أشهر مدن البحر الأحمر وتقع على بعد 160كم شمال الغردقة وهى من أهم مراكز استخراج البترول في مصر، وتتبعها منطقة الزعفرانة التي يوجد بها العديد من القرى والفنادق السياحية.</a:t>
            </a:r>
            <a:endParaRPr lang="en-US" sz="3800" dirty="0"/>
          </a:p>
          <a:p>
            <a:pPr algn="just" rtl="1"/>
            <a:endParaRPr lang="en-US" sz="3800" dirty="0"/>
          </a:p>
          <a:p>
            <a:pPr lvl="0" algn="just" rtl="1"/>
            <a:r>
              <a:rPr lang="ar-SA" sz="3800" b="1" dirty="0"/>
              <a:t>سفاجا: </a:t>
            </a:r>
            <a:endParaRPr lang="en-US" sz="3800" dirty="0"/>
          </a:p>
          <a:p>
            <a:pPr algn="just" rtl="1"/>
            <a:r>
              <a:rPr lang="ar-SA" sz="3800" dirty="0" smtClean="0"/>
              <a:t>تعتبر مدينة سفاجا أهم مركز للسياحة العلاجية وتبعد عن جنوب الغردقة نحو 65 كم وهى ميناء بحري يربطه خط ملاحي مع الأردن والسعودية. حيث أكدت البحوث الطبية الخاصة بإمكانيات السياحة العلاجية العالمية التي تنفرد بها المنطقة حيث تمتاز بهوائها النقي الخالي من التلوث وبمياهها ذات الملوحة العالية وكثبانها الرملية السوداء مما أكسبها خواصا علاجية لعلاج أمراض الصدفية والروماتيد تميز سفاجا عن البحر الميت في علاج الإمراض.</a:t>
            </a:r>
            <a:endParaRPr lang="en-US" sz="3800" dirty="0" smtClean="0"/>
          </a:p>
          <a:p>
            <a:pPr marL="0" indent="0" algn="just">
              <a:buNone/>
            </a:pPr>
            <a:endParaRPr lang="en-US" dirty="0"/>
          </a:p>
        </p:txBody>
      </p:sp>
    </p:spTree>
    <p:extLst>
      <p:ext uri="{BB962C8B-B14F-4D97-AF65-F5344CB8AC3E}">
        <p14:creationId xmlns:p14="http://schemas.microsoft.com/office/powerpoint/2010/main" val="654355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304800"/>
            <a:ext cx="8839200" cy="6172200"/>
          </a:xfrm>
        </p:spPr>
        <p:txBody>
          <a:bodyPr>
            <a:normAutofit fontScale="70000" lnSpcReduction="20000"/>
          </a:bodyPr>
          <a:lstStyle/>
          <a:p>
            <a:pPr lvl="0" algn="just" rtl="1"/>
            <a:r>
              <a:rPr lang="ar-SA" b="1" dirty="0"/>
              <a:t>القصير: </a:t>
            </a:r>
            <a:endParaRPr lang="en-US" dirty="0"/>
          </a:p>
          <a:p>
            <a:pPr algn="just" rtl="1"/>
            <a:r>
              <a:rPr lang="ar-SA" dirty="0"/>
              <a:t>تقع على بعد 80كم جنوب سفاجا وطبيعة المنطقة جعلت منها مراكز عالميا لسياحة المخيمات وقد أقيم بها مؤخرا العديد من الفنادق المختلفة المستويات ويمكن للسائح ممارسة الرياضيات المائية وهى ميناء هام لتصدير الفوسفات ويربطها بمدينة قنا طريق ممهد طوله 220كم.</a:t>
            </a:r>
            <a:endParaRPr lang="en-US" dirty="0"/>
          </a:p>
          <a:p>
            <a:pPr lvl="0" algn="just" rtl="1"/>
            <a:r>
              <a:rPr lang="ar-SA" b="1" dirty="0"/>
              <a:t>مرسى علم:</a:t>
            </a:r>
            <a:endParaRPr lang="en-US" dirty="0"/>
          </a:p>
          <a:p>
            <a:pPr algn="just" rtl="1"/>
            <a:r>
              <a:rPr lang="ar-SA" dirty="0"/>
              <a:t>تبعد مدينة مرسى علم 135كم جنوب القصير و270كم جنوب الغردقة وهى منطقة غنية بالأسماك وأنسب الأماكن لممارسة هواية الصيد والغوص، يربطها بادفو طريق صحراوي ممهد طوله 289كم ونظرا لموقعها القريب من الأقصر ومن مزار أبى الحسن الشاذلي فإنها تعتبر مركزاً سياحياً ضخماً يتيح للسائح الفرصة لزيارة الأماكن الأثرية الهامة وفى نفس الوقت الاستمتاع بسحر البحر الأحمر وشواطئه الخلابة.</a:t>
            </a:r>
            <a:endParaRPr lang="en-US" dirty="0"/>
          </a:p>
          <a:p>
            <a:pPr algn="just" rtl="1"/>
            <a:r>
              <a:rPr lang="ar-SA" b="1" dirty="0"/>
              <a:t>برنيس: </a:t>
            </a:r>
            <a:endParaRPr lang="en-US" dirty="0"/>
          </a:p>
          <a:p>
            <a:pPr algn="just" rtl="1"/>
            <a:r>
              <a:rPr lang="ar-SA" dirty="0"/>
              <a:t>مدينة صغيرة على بعد 12كم جنوب مرسى علم وهى منطقة غنية بالأسماك ومن أفضل المناطق الاستشفائية بمصر. كمصدر للزبرجد الزيتوني الذي كان يستخرج من المناجم هناك منذ سنة 1500ق0م وحتى منتصف القرن العشرين ويشاهد من تل بريدوت مناظر خلابة للخلجان الزرقاء الغنية بالأحياء المائية وتتخذها الدرافيل مقرا لها.</a:t>
            </a:r>
            <a:endParaRPr lang="en-US" dirty="0"/>
          </a:p>
          <a:p>
            <a:pPr algn="just" rtl="1"/>
            <a:r>
              <a:rPr lang="ar-SA" dirty="0"/>
              <a:t> </a:t>
            </a:r>
            <a:endParaRPr lang="en-US" dirty="0"/>
          </a:p>
          <a:p>
            <a:pPr lvl="0" algn="just" rtl="1"/>
            <a:r>
              <a:rPr lang="ar-SA" b="1" dirty="0"/>
              <a:t>الشلاتين:</a:t>
            </a:r>
            <a:endParaRPr lang="en-US" dirty="0"/>
          </a:p>
          <a:p>
            <a:pPr algn="just"/>
            <a:r>
              <a:rPr lang="ar-SA" dirty="0"/>
              <a:t>تقع جنوب الغردقة بمسافة 520كم ينتظرها مستقبل سياحي وتجارى كبير ويتبعها خمس قرى (أبو مارد– حلايب– راس حدبه– مرسى حميرة– الابرق) ويوجد جنوب الشلاتين أكبر وأهم محمية طبيعية وهى محمية جبل علبة التي تتمتع بمقومات طبيعية وبشرية تجذب السائحين.</a:t>
            </a:r>
            <a:endParaRPr lang="en-US" dirty="0"/>
          </a:p>
        </p:txBody>
      </p:sp>
    </p:spTree>
    <p:extLst>
      <p:ext uri="{BB962C8B-B14F-4D97-AF65-F5344CB8AC3E}">
        <p14:creationId xmlns:p14="http://schemas.microsoft.com/office/powerpoint/2010/main" val="8370781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458200" cy="6172200"/>
          </a:xfrm>
        </p:spPr>
        <p:txBody>
          <a:bodyPr>
            <a:normAutofit fontScale="77500" lnSpcReduction="20000"/>
          </a:bodyPr>
          <a:lstStyle/>
          <a:p>
            <a:pPr algn="just" rtl="1"/>
            <a:r>
              <a:rPr lang="ar-SA" b="1" dirty="0"/>
              <a:t>المعالم الأثرية والتاريخية بالبحر الأحمر:</a:t>
            </a:r>
            <a:endParaRPr lang="en-US" dirty="0"/>
          </a:p>
          <a:p>
            <a:pPr algn="just" rtl="1"/>
            <a:r>
              <a:rPr lang="ar-SA" dirty="0"/>
              <a:t>تزخر منطقة البحر الأحمر بالآثار لمختلف العصور التاريخية وهي كالتالي:</a:t>
            </a:r>
            <a:endParaRPr lang="en-US" dirty="0"/>
          </a:p>
          <a:p>
            <a:pPr lvl="0" algn="just" rtl="1"/>
            <a:r>
              <a:rPr lang="ar-SA" b="1" dirty="0"/>
              <a:t>الآثار الفرعونية والرومانية: </a:t>
            </a:r>
            <a:r>
              <a:rPr lang="ar-SA" dirty="0"/>
              <a:t>هناك مجموعة من النقوش الفرعونية موجودة في منطقة أم الفواجير بوادي الحمامات 235كم جنوب الغردقة فضلاً عن وجود بعض الآثار الرومانية (71كم جنوب الغردقة) وآثار معابد رومانية أخرى بجبل الدخان (65كم شمال الغردقة).</a:t>
            </a:r>
            <a:endParaRPr lang="en-US" dirty="0"/>
          </a:p>
          <a:p>
            <a:pPr lvl="0" algn="just" rtl="1"/>
            <a:r>
              <a:rPr lang="ar-SA" b="1" dirty="0"/>
              <a:t>الآثار المسيحية: </a:t>
            </a:r>
            <a:r>
              <a:rPr lang="ar-SA" dirty="0"/>
              <a:t>مثل دير الأنبا انطونيوس: وهو في طريق الزعفرانة / الكريمات الكيلو 50 شمال الزعفرانة ويقع عند سفح الجبل وفى أسفل ربوة عالية تطل على البحر، ويعد هذا الدير من اكبر وأقدم الأديرة المسيحية حيث يرجع تاريخ إنشائه إلى القرن الرابع الميلادي ويوجد طريق إسفلتي يربط الطريق العام بالدير.</a:t>
            </a:r>
            <a:r>
              <a:rPr lang="ar-SA" b="1" dirty="0"/>
              <a:t> </a:t>
            </a:r>
            <a:r>
              <a:rPr lang="ar-SA" dirty="0"/>
              <a:t>وكذلك دير الأنبا بولا: يقع على طريق رأس غارب/ الزعفرانة ويرجع تاريخ إنشائه إلى نهاية القرن الرابع الميلادي.</a:t>
            </a:r>
            <a:endParaRPr lang="en-US" dirty="0"/>
          </a:p>
          <a:p>
            <a:pPr lvl="0" algn="just" rtl="1"/>
            <a:r>
              <a:rPr lang="ar-SA" b="1" dirty="0"/>
              <a:t>الآثار الإسلامية:</a:t>
            </a:r>
            <a:r>
              <a:rPr lang="ar-SA" dirty="0"/>
              <a:t>من أهم الآثار الإسلامية في الصحراء الشرقية ضريح الشيخ أبى الحسن الشاذلي على بعد 150كم من مدينة مرسى علم ويرجع تاريخ إنشائه لسنة 656هـ، إلي جانب الطايبة الإسلامية للسلطان سليم بمدينة القصير 140كم جنوب الغردقة.</a:t>
            </a:r>
            <a:endParaRPr lang="en-US" dirty="0"/>
          </a:p>
          <a:p>
            <a:pPr marL="0" indent="0" algn="just">
              <a:buNone/>
            </a:pPr>
            <a:endParaRPr lang="en-US" dirty="0"/>
          </a:p>
        </p:txBody>
      </p:sp>
    </p:spTree>
    <p:extLst>
      <p:ext uri="{BB962C8B-B14F-4D97-AF65-F5344CB8AC3E}">
        <p14:creationId xmlns:p14="http://schemas.microsoft.com/office/powerpoint/2010/main" val="1015976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rtl="1"/>
            <a:r>
              <a:rPr lang="ar-SA" b="1" dirty="0"/>
              <a:t>المحميات الطبيعية بالبحر الأحمر:</a:t>
            </a:r>
            <a:endParaRPr lang="en-US" dirty="0"/>
          </a:p>
          <a:p>
            <a:pPr algn="just" rtl="1"/>
            <a:r>
              <a:rPr lang="ar-YE" dirty="0"/>
              <a:t>توجد العديد من المحميات الطبيعية في محافظة البحر الأحمر ومنها: </a:t>
            </a:r>
            <a:endParaRPr lang="en-US" dirty="0"/>
          </a:p>
          <a:p>
            <a:pPr lvl="0" algn="just" rtl="1"/>
            <a:r>
              <a:rPr lang="ar-YE" b="1" dirty="0"/>
              <a:t>محمية جبل علبة: </a:t>
            </a:r>
            <a:endParaRPr lang="en-US" dirty="0"/>
          </a:p>
          <a:p>
            <a:pPr algn="just" rtl="1"/>
            <a:r>
              <a:rPr lang="ar-EG" dirty="0"/>
              <a:t>تقع محمية علبة الطبيعة في الجزء الجنوبي الشرقي من الصحراء الشرقية، وتمتد جبالها مع الحدود المشتركة بين مصر والسودان على البحر الأحمر. وتتميز هذه المحمية بتباين الأنظمة البيئية بها من جبال ووديان ومناطق سهلية وساحلية وبحرية. وتشتهر هذه المناطق بالتنوع الكبير في النباتات على 350 نوعا والتي تجعل من جبالها وسهولها ووديانها حدائق خضراء متعددة الأشكال والألوان، كما توجد بها حيوانات برية. وتوجد بجزر البحر الأحمر في هذه المنطقة غابات نبات "المانجروف" ذات الأهمية الكبيرة لتكاثر السلاحف البحرية المهددة بالانقراض والطيور البحرية</a:t>
            </a:r>
            <a:r>
              <a:rPr lang="en-US" dirty="0"/>
              <a:t>.</a:t>
            </a:r>
          </a:p>
          <a:p>
            <a:pPr marL="0" indent="0" algn="just">
              <a:buNone/>
            </a:pPr>
            <a:endParaRPr lang="en-US" dirty="0"/>
          </a:p>
        </p:txBody>
      </p:sp>
    </p:spTree>
    <p:extLst>
      <p:ext uri="{BB962C8B-B14F-4D97-AF65-F5344CB8AC3E}">
        <p14:creationId xmlns:p14="http://schemas.microsoft.com/office/powerpoint/2010/main" val="32052889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
            <a:ext cx="8763000" cy="6705600"/>
          </a:xfrm>
        </p:spPr>
        <p:txBody>
          <a:bodyPr>
            <a:noAutofit/>
          </a:bodyPr>
          <a:lstStyle/>
          <a:p>
            <a:pPr lvl="0" algn="just" rtl="1"/>
            <a:r>
              <a:rPr lang="ar-YE" sz="1200" b="1" dirty="0"/>
              <a:t>محمية وادي الجمال- حماطة:</a:t>
            </a:r>
            <a:endParaRPr lang="en-US" sz="1200" dirty="0"/>
          </a:p>
          <a:p>
            <a:pPr algn="just" rtl="1"/>
            <a:r>
              <a:rPr lang="ar-EG" sz="1200" dirty="0"/>
              <a:t>تقع في جنوب محافظة البحر الأحمر وتضم قطاع من ساحل البحر يبلغ طوله حوالي 60 كم بعمق متوسط يبلغ حوالي 50 كم في جبال الصحراء الشرقية وحوالي 10 كم في البحر الأحمر</a:t>
            </a:r>
            <a:r>
              <a:rPr lang="en-US" sz="1200" dirty="0"/>
              <a:t>.</a:t>
            </a:r>
          </a:p>
          <a:p>
            <a:pPr algn="just" rtl="1"/>
            <a:r>
              <a:rPr lang="ar-SA" sz="1200" dirty="0"/>
              <a:t>وتتمثل </a:t>
            </a:r>
            <a:r>
              <a:rPr lang="ar-EG" sz="1200" dirty="0"/>
              <a:t>أهم العناصر الطبيعية بها فيما يلي</a:t>
            </a:r>
            <a:r>
              <a:rPr lang="en-US" sz="1200" dirty="0"/>
              <a:t>:</a:t>
            </a:r>
          </a:p>
          <a:p>
            <a:pPr lvl="0" algn="just" rtl="1"/>
            <a:r>
              <a:rPr lang="ar-EG" sz="1200" b="1" dirty="0"/>
              <a:t>حوض وادي الجمال:</a:t>
            </a:r>
            <a:r>
              <a:rPr lang="ar-EG" sz="1200" dirty="0"/>
              <a:t> تضم المنطقة وادي الجمال، أحد أكبر وأغنى أودية الصحراء الشرقية ويتميز عن غيره بازدهار المجتمعات النباتية به وتطورها.</a:t>
            </a:r>
            <a:endParaRPr lang="en-US" sz="1200" dirty="0"/>
          </a:p>
          <a:p>
            <a:pPr lvl="0" algn="just" rtl="1"/>
            <a:r>
              <a:rPr lang="ar-EG" sz="1200" b="1" dirty="0"/>
              <a:t>جبل حماطة:</a:t>
            </a:r>
            <a:r>
              <a:rPr lang="ar-EG" sz="1200" dirty="0"/>
              <a:t> أحد أعلى جبال الصحراء الشرقية والذي يؤوي تنوع كبير من النبات والحيوان</a:t>
            </a:r>
            <a:r>
              <a:rPr lang="en-US" sz="1200" dirty="0"/>
              <a:t>. </a:t>
            </a:r>
          </a:p>
          <a:p>
            <a:pPr lvl="0" algn="just" rtl="1"/>
            <a:r>
              <a:rPr lang="ar-EG" sz="1200" b="1" dirty="0"/>
              <a:t>أحراش المانجروف:</a:t>
            </a:r>
            <a:r>
              <a:rPr lang="ar-EG" sz="1200" dirty="0"/>
              <a:t> تمتد على طول أجزاء من سواحل المنطقة وتمثل بعض من أكبر وأهم أحراش أشجار المانجروف في مصر، وهي بيئة متميزة، بالغة الأهمية، شديدة الحساسية ونادرة الوجود في البلاد</a:t>
            </a:r>
            <a:r>
              <a:rPr lang="en-US" sz="1200" dirty="0"/>
              <a:t>.</a:t>
            </a:r>
          </a:p>
          <a:p>
            <a:pPr lvl="0" algn="just" rtl="1"/>
            <a:r>
              <a:rPr lang="en-US" sz="1200" dirty="0"/>
              <a:t> </a:t>
            </a:r>
            <a:r>
              <a:rPr lang="ar-EG" sz="1200" b="1" dirty="0"/>
              <a:t>الشعاب المرجانية:</a:t>
            </a:r>
            <a:r>
              <a:rPr lang="ar-EG" sz="1200" dirty="0"/>
              <a:t> أما البيئة البحرية فتضم بعض من أفضل الشعاب المرجانية في مصر والتي لا تزال تحتفظ بطبيعتها البكر ولها شهرة دولية تجذب السائحين من أرجاء العالم، وتوجد الشعاب المرجانية على طول الشاطئ أو توجد كجزر مغمورة في وسط البحر</a:t>
            </a:r>
            <a:r>
              <a:rPr lang="en-US" sz="1200" dirty="0"/>
              <a:t>. </a:t>
            </a:r>
          </a:p>
          <a:p>
            <a:pPr lvl="0" algn="just" rtl="1"/>
            <a:r>
              <a:rPr lang="ar-EG" sz="1200" b="1" dirty="0"/>
              <a:t>الحشائش البحرية</a:t>
            </a:r>
            <a:r>
              <a:rPr lang="ar-EG" sz="1200" dirty="0"/>
              <a:t>: وتضم البيئة البحرية أيضا بعض من أهم مراعي الحشائش البحرية في البحر الأحمر، وهي ذات أهمية خاصة لبعض الكائنات النادرة ولتكاثر الأسماك</a:t>
            </a:r>
            <a:r>
              <a:rPr lang="en-US" sz="1200" dirty="0"/>
              <a:t>. </a:t>
            </a:r>
          </a:p>
          <a:p>
            <a:pPr lvl="0" algn="just" rtl="1"/>
            <a:r>
              <a:rPr lang="en-US" sz="1200" dirty="0"/>
              <a:t> </a:t>
            </a:r>
            <a:r>
              <a:rPr lang="ar-EG" sz="1200" b="1" dirty="0"/>
              <a:t>الجزر البحرية:</a:t>
            </a:r>
            <a:r>
              <a:rPr lang="ar-EG" sz="1200" dirty="0"/>
              <a:t> توجد بالمنطقة أيضا عدة جزر ذات أهمية دولية لتكاثر الطيور والسلاحف البحرية</a:t>
            </a:r>
            <a:r>
              <a:rPr lang="en-US" sz="1200" dirty="0"/>
              <a:t>.</a:t>
            </a:r>
          </a:p>
          <a:p>
            <a:pPr lvl="0" algn="just" rtl="1"/>
            <a:r>
              <a:rPr lang="en-US" sz="1200" dirty="0"/>
              <a:t> </a:t>
            </a:r>
            <a:r>
              <a:rPr lang="ar-EG" sz="1200" b="1" dirty="0"/>
              <a:t>الشواطئ الرملية</a:t>
            </a:r>
            <a:r>
              <a:rPr lang="ar-EG" sz="1200" dirty="0"/>
              <a:t>: تضم المنطقة أهم شواطئ تكاثر السلاحف البحرية في مصر</a:t>
            </a:r>
            <a:r>
              <a:rPr lang="en-US" sz="1200" dirty="0"/>
              <a:t>. </a:t>
            </a:r>
          </a:p>
          <a:p>
            <a:pPr lvl="0" algn="just" rtl="1"/>
            <a:r>
              <a:rPr lang="ar-EG" sz="1200" b="1" dirty="0"/>
              <a:t>التنوع البيولوجي</a:t>
            </a:r>
            <a:r>
              <a:rPr lang="ar-EG" sz="1200" dirty="0"/>
              <a:t>: تتمتع المنطقة بتنوع عظيم في النظم والبيئات الطبيعية وبالتالي في أنواع الكائنات التي تعتمد عليها، وكذلك تضم المنطقة بيئات في غاية الأهمية لعدد كبير من الأنواع المهددة سواء برية أو بحرية</a:t>
            </a:r>
            <a:r>
              <a:rPr lang="en-US" sz="1200" dirty="0"/>
              <a:t>.</a:t>
            </a:r>
          </a:p>
          <a:p>
            <a:pPr lvl="0" algn="just" rtl="1"/>
            <a:r>
              <a:rPr lang="ar-EG" sz="1200" b="1" dirty="0"/>
              <a:t>الملامح الطبيعية والمعالم الجيولوجية:</a:t>
            </a:r>
            <a:r>
              <a:rPr lang="ar-EG" sz="1200" dirty="0"/>
              <a:t> تحوي المنطقة على جيولوجية متميزة ومناظر ذات قيمة جمالية عالية</a:t>
            </a:r>
            <a:endParaRPr lang="en-US" sz="1200" dirty="0"/>
          </a:p>
          <a:p>
            <a:pPr algn="just" rtl="1"/>
            <a:r>
              <a:rPr lang="ar-EG" sz="1200" b="1" dirty="0"/>
              <a:t> </a:t>
            </a:r>
            <a:endParaRPr lang="en-US" sz="1200" dirty="0"/>
          </a:p>
          <a:p>
            <a:pPr lvl="0" algn="just" rtl="1"/>
            <a:r>
              <a:rPr lang="ar-YE" sz="1200" b="1" dirty="0"/>
              <a:t>محمية الجزر الشمالية للبحر الأحمر:</a:t>
            </a:r>
            <a:endParaRPr lang="en-US" sz="1200" dirty="0"/>
          </a:p>
          <a:p>
            <a:pPr algn="just" rtl="1"/>
            <a:r>
              <a:rPr lang="ar-EG" sz="1200" dirty="0"/>
              <a:t>كانت هذه الجزر بالإضافة إلى أشجار المانجروف على طول الساحل تابعة لمحمية علبة، لكنها الآن تعامل كوحدة منفصلة، وتشكل الجزر مواقع هامة لتكاثُر الطيور البحرية والسلحفاة الخضراء المهددة بالانقراض، وتتكاثر نسبة تفوق 30% من نورس عجمة المستوطنة بالبحر الأحمر بالمحمية. أما المانجروف فهو بمثابة حضانات للأسماك والقشريات، وتتغذى عروسة البحر والسلاحف الخضراء من قيعان البحر المعشبة، وتتواجد الدلافين في المياه البعيدة عن الشاطئ. وتعد هذه الجزر مركز جذب لآلاف من الغطاسين الذين يقومون بزيارة مصر.</a:t>
            </a:r>
            <a:endParaRPr lang="en-US" sz="1200" dirty="0"/>
          </a:p>
          <a:p>
            <a:pPr algn="just" rtl="1"/>
            <a:r>
              <a:rPr lang="ar-SA" sz="1200" b="1" dirty="0"/>
              <a:t>جزر البحر الأحمر:</a:t>
            </a:r>
            <a:endParaRPr lang="en-US" sz="1200" dirty="0"/>
          </a:p>
          <a:p>
            <a:pPr algn="just" rtl="1"/>
            <a:r>
              <a:rPr lang="ar-SA" sz="1200" dirty="0"/>
              <a:t>    يوجد حوالي 24 جزيرة تتمتع ببيئة نباتية وحيوانية على سطحها من أهمها:</a:t>
            </a:r>
            <a:endParaRPr lang="en-US" sz="1200" dirty="0"/>
          </a:p>
          <a:p>
            <a:pPr lvl="0" algn="just" rtl="1"/>
            <a:r>
              <a:rPr lang="en-US" sz="1200" dirty="0"/>
              <a:t> </a:t>
            </a:r>
            <a:r>
              <a:rPr lang="ar-SA" sz="1200" dirty="0"/>
              <a:t>جزيرة الزبرجد أمام ساحل برني.</a:t>
            </a:r>
            <a:endParaRPr lang="en-US" sz="1200" dirty="0"/>
          </a:p>
          <a:p>
            <a:pPr lvl="0" algn="just" rtl="1"/>
            <a:r>
              <a:rPr lang="ar-SA" sz="1200" dirty="0"/>
              <a:t>جزيرة الجفتون الكبير والجفتون الصغير أمام ساحل الغردقة: وهي مكان رائع لممارسة الغوص ومشاهدة أعماق البحر باستخدام القوارب ذات القاع الزجاجي أو غواصة. كما يوجد هناك متحف الأحياء المائية كذلك هناك العديد من الآثار الرومانية عند جبل الدخان القريب، ويمكن هناك ممارسة السفاري والاستكشاف لجبال البحر الأحمر</a:t>
            </a:r>
            <a:endParaRPr lang="en-US" sz="1200" dirty="0"/>
          </a:p>
          <a:p>
            <a:pPr lvl="0" algn="just" rtl="1"/>
            <a:r>
              <a:rPr lang="ar-SA" sz="1200" dirty="0"/>
              <a:t>جزيرة أبو منقار أمام شيراتون الغردقة.</a:t>
            </a:r>
            <a:endParaRPr lang="en-US" sz="1200" dirty="0"/>
          </a:p>
          <a:p>
            <a:pPr marL="0" indent="0" algn="just">
              <a:buNone/>
            </a:pPr>
            <a:endParaRPr lang="en-US" sz="1200" dirty="0"/>
          </a:p>
        </p:txBody>
      </p:sp>
    </p:spTree>
    <p:extLst>
      <p:ext uri="{BB962C8B-B14F-4D97-AF65-F5344CB8AC3E}">
        <p14:creationId xmlns:p14="http://schemas.microsoft.com/office/powerpoint/2010/main" val="4654856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534400" cy="6400800"/>
          </a:xfrm>
        </p:spPr>
        <p:txBody>
          <a:bodyPr>
            <a:normAutofit fontScale="47500" lnSpcReduction="20000"/>
          </a:bodyPr>
          <a:lstStyle/>
          <a:p>
            <a:pPr algn="just" rtl="1"/>
            <a:r>
              <a:rPr lang="ar-SA" b="1" dirty="0"/>
              <a:t>الغوص:</a:t>
            </a:r>
            <a:r>
              <a:rPr lang="en-US" dirty="0"/>
              <a:t> </a:t>
            </a:r>
          </a:p>
          <a:p>
            <a:pPr algn="just" rtl="1"/>
            <a:r>
              <a:rPr lang="ar-SA" dirty="0"/>
              <a:t>يعتبر البحر الأحمر أجمل مناطق الغطس في العالم لما يتمتع به من صفاء مياهه وأسماكه المتعددة الملونة وكذلك شعابه المرجانية الجميلة والتي تعمل في ذات الوقت كمصدات طبيعية للأمواج مما يجعل شواطئ.</a:t>
            </a:r>
            <a:endParaRPr lang="en-US" dirty="0"/>
          </a:p>
          <a:p>
            <a:pPr algn="just" rtl="1"/>
            <a:r>
              <a:rPr lang="ar-SA" b="1" dirty="0">
                <a:solidFill>
                  <a:srgbClr val="FF0000"/>
                </a:solidFill>
              </a:rPr>
              <a:t>وتتمثل أماكن الغوص جنوب الغردقة في: </a:t>
            </a:r>
            <a:endParaRPr lang="en-US" b="1" dirty="0">
              <a:solidFill>
                <a:srgbClr val="FF0000"/>
              </a:solidFill>
            </a:endParaRPr>
          </a:p>
          <a:p>
            <a:pPr lvl="0" algn="just" rtl="1"/>
            <a:r>
              <a:rPr lang="ar-SA" dirty="0"/>
              <a:t>الجونا شرق شعاب بليندا</a:t>
            </a:r>
            <a:r>
              <a:rPr lang="en-US" dirty="0"/>
              <a:t>.</a:t>
            </a:r>
          </a:p>
          <a:p>
            <a:pPr lvl="0" algn="just" rtl="1"/>
            <a:r>
              <a:rPr lang="ar-SA" dirty="0"/>
              <a:t>جزيرة أبو رمادا جرانا</a:t>
            </a:r>
            <a:r>
              <a:rPr lang="en-US" dirty="0"/>
              <a:t>.</a:t>
            </a:r>
          </a:p>
          <a:p>
            <a:pPr lvl="0" algn="just" rtl="1"/>
            <a:r>
              <a:rPr lang="ar-SA" dirty="0"/>
              <a:t>جزيرة أبو حشيش</a:t>
            </a:r>
            <a:r>
              <a:rPr lang="en-US" dirty="0"/>
              <a:t>.</a:t>
            </a:r>
          </a:p>
          <a:p>
            <a:pPr lvl="0" algn="just" rtl="1"/>
            <a:r>
              <a:rPr lang="ar-SA" dirty="0"/>
              <a:t>غرب شعاب بليندا</a:t>
            </a:r>
            <a:r>
              <a:rPr lang="en-US" dirty="0"/>
              <a:t>.</a:t>
            </a:r>
          </a:p>
          <a:p>
            <a:pPr lvl="0" algn="just" rtl="1"/>
            <a:r>
              <a:rPr lang="ar-SA" dirty="0"/>
              <a:t>جنوب غرب أبو رمادا</a:t>
            </a:r>
            <a:r>
              <a:rPr lang="en-US" dirty="0"/>
              <a:t>.</a:t>
            </a:r>
          </a:p>
          <a:p>
            <a:pPr lvl="0" algn="just" rtl="1"/>
            <a:r>
              <a:rPr lang="ar-SA" dirty="0"/>
              <a:t>جزيرة مجاويش</a:t>
            </a:r>
            <a:r>
              <a:rPr lang="en-US" dirty="0"/>
              <a:t>. </a:t>
            </a:r>
          </a:p>
          <a:p>
            <a:pPr marL="0" indent="0" algn="just" rtl="1">
              <a:buNone/>
            </a:pPr>
            <a:endParaRPr lang="en-US" b="1" dirty="0" smtClean="0">
              <a:solidFill>
                <a:srgbClr val="FF0000"/>
              </a:solidFill>
            </a:endParaRPr>
          </a:p>
          <a:p>
            <a:pPr marL="0" indent="0" algn="just" rtl="1">
              <a:buNone/>
            </a:pPr>
            <a:r>
              <a:rPr lang="ar-SA" b="1" dirty="0" smtClean="0">
                <a:solidFill>
                  <a:srgbClr val="FF0000"/>
                </a:solidFill>
              </a:rPr>
              <a:t>أما </a:t>
            </a:r>
            <a:r>
              <a:rPr lang="ar-SA" b="1" dirty="0">
                <a:solidFill>
                  <a:srgbClr val="FF0000"/>
                </a:solidFill>
              </a:rPr>
              <a:t>أماكن الغوص شمال الغردقة</a:t>
            </a:r>
            <a:r>
              <a:rPr lang="en-US" b="1" dirty="0">
                <a:solidFill>
                  <a:srgbClr val="FF0000"/>
                </a:solidFill>
              </a:rPr>
              <a:t> </a:t>
            </a:r>
            <a:r>
              <a:rPr lang="ar-SA" b="1" dirty="0">
                <a:solidFill>
                  <a:srgbClr val="FF0000"/>
                </a:solidFill>
              </a:rPr>
              <a:t>فتتمثل في:</a:t>
            </a:r>
            <a:endParaRPr lang="en-US" b="1" dirty="0">
              <a:solidFill>
                <a:srgbClr val="FF0000"/>
              </a:solidFill>
            </a:endParaRPr>
          </a:p>
          <a:p>
            <a:pPr lvl="0" algn="just" rtl="1"/>
            <a:r>
              <a:rPr lang="ar-SA" dirty="0"/>
              <a:t>شعاب أبو منقار</a:t>
            </a:r>
            <a:r>
              <a:rPr lang="en-US" dirty="0"/>
              <a:t>.</a:t>
            </a:r>
          </a:p>
          <a:p>
            <a:pPr lvl="0" algn="just" rtl="1"/>
            <a:r>
              <a:rPr lang="ar-SA" dirty="0"/>
              <a:t>شعاب أبو قطرة</a:t>
            </a:r>
            <a:r>
              <a:rPr lang="en-US" dirty="0"/>
              <a:t>.</a:t>
            </a:r>
          </a:p>
          <a:p>
            <a:pPr lvl="0" algn="just" rtl="1"/>
            <a:r>
              <a:rPr lang="ar-SA" dirty="0"/>
              <a:t>شعاب أبو نحاس</a:t>
            </a:r>
            <a:r>
              <a:rPr lang="en-US" dirty="0"/>
              <a:t>.</a:t>
            </a:r>
          </a:p>
          <a:p>
            <a:pPr lvl="0" algn="just" rtl="1"/>
            <a:r>
              <a:rPr lang="ar-SA" dirty="0"/>
              <a:t>شعاب أم العش</a:t>
            </a:r>
            <a:r>
              <a:rPr lang="en-US" dirty="0"/>
              <a:t>.</a:t>
            </a:r>
          </a:p>
          <a:p>
            <a:pPr lvl="0" algn="just" rtl="1"/>
            <a:r>
              <a:rPr lang="ar-SA" dirty="0"/>
              <a:t>شعاب أم قمر</a:t>
            </a:r>
            <a:r>
              <a:rPr lang="en-US" dirty="0"/>
              <a:t>.</a:t>
            </a:r>
          </a:p>
          <a:p>
            <a:pPr lvl="0" algn="just" rtl="1"/>
            <a:r>
              <a:rPr lang="ar-SA" dirty="0"/>
              <a:t>شعاب كارلوس</a:t>
            </a:r>
            <a:r>
              <a:rPr lang="en-US" dirty="0"/>
              <a:t>.</a:t>
            </a:r>
          </a:p>
          <a:p>
            <a:pPr lvl="0" algn="just" rtl="1"/>
            <a:r>
              <a:rPr lang="ar-SA" dirty="0"/>
              <a:t>شعاب العروف</a:t>
            </a:r>
            <a:r>
              <a:rPr lang="en-US" dirty="0"/>
              <a:t>.</a:t>
            </a:r>
          </a:p>
          <a:p>
            <a:pPr lvl="0" algn="just" rtl="1"/>
            <a:r>
              <a:rPr lang="ar-SA" dirty="0"/>
              <a:t>جزيرة الفنادير</a:t>
            </a:r>
            <a:r>
              <a:rPr lang="en-US" dirty="0"/>
              <a:t>.</a:t>
            </a:r>
          </a:p>
          <a:p>
            <a:pPr lvl="0" algn="just" rtl="1"/>
            <a:r>
              <a:rPr lang="ar-SA" dirty="0"/>
              <a:t>أبو نقاد</a:t>
            </a:r>
            <a:r>
              <a:rPr lang="en-US" dirty="0"/>
              <a:t>.</a:t>
            </a:r>
          </a:p>
          <a:p>
            <a:pPr lvl="0" algn="just" rtl="1"/>
            <a:r>
              <a:rPr lang="ar-SA" dirty="0"/>
              <a:t>شعاب طويلة</a:t>
            </a:r>
            <a:r>
              <a:rPr lang="en-US" dirty="0"/>
              <a:t>.</a:t>
            </a:r>
          </a:p>
          <a:p>
            <a:pPr lvl="0" algn="just" rtl="1"/>
            <a:r>
              <a:rPr lang="ar-SA" dirty="0"/>
              <a:t>شمال الجفتون</a:t>
            </a:r>
            <a:r>
              <a:rPr lang="en-US" dirty="0"/>
              <a:t>.</a:t>
            </a:r>
          </a:p>
          <a:p>
            <a:pPr lvl="0" algn="just" rtl="1"/>
            <a:r>
              <a:rPr lang="ar-SA" dirty="0"/>
              <a:t>سيول الكبرى</a:t>
            </a:r>
            <a:r>
              <a:rPr lang="en-US" dirty="0"/>
              <a:t>.</a:t>
            </a:r>
          </a:p>
          <a:p>
            <a:pPr lvl="0" algn="just" rtl="1"/>
            <a:r>
              <a:rPr lang="ar-SA" dirty="0"/>
              <a:t>سيول الصغرى</a:t>
            </a:r>
            <a:r>
              <a:rPr lang="en-US" dirty="0"/>
              <a:t>.</a:t>
            </a:r>
          </a:p>
          <a:p>
            <a:pPr marL="0" indent="0" algn="just">
              <a:buNone/>
            </a:pPr>
            <a:endParaRPr lang="en-US" dirty="0"/>
          </a:p>
        </p:txBody>
      </p:sp>
    </p:spTree>
    <p:extLst>
      <p:ext uri="{BB962C8B-B14F-4D97-AF65-F5344CB8AC3E}">
        <p14:creationId xmlns:p14="http://schemas.microsoft.com/office/powerpoint/2010/main" val="122476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609600"/>
            <a:ext cx="7924800" cy="3785652"/>
          </a:xfrm>
          <a:prstGeom prst="rect">
            <a:avLst/>
          </a:prstGeom>
        </p:spPr>
        <p:txBody>
          <a:bodyPr wrap="square">
            <a:spAutoFit/>
          </a:bodyPr>
          <a:lstStyle/>
          <a:p>
            <a:pPr lvl="0" algn="ctr" rtl="1"/>
            <a:r>
              <a:rPr lang="ar-SA" sz="4000" b="1" dirty="0"/>
              <a:t>المقومات السياحية في </a:t>
            </a:r>
            <a:r>
              <a:rPr lang="ar-EG" sz="4000" b="1" dirty="0"/>
              <a:t>إقليم </a:t>
            </a:r>
            <a:r>
              <a:rPr lang="ar-SA" sz="4000" b="1" dirty="0"/>
              <a:t>جنوب الصعيد:</a:t>
            </a:r>
            <a:endParaRPr lang="en-US" sz="4000" dirty="0"/>
          </a:p>
          <a:p>
            <a:pPr algn="ctr" rtl="1"/>
            <a:r>
              <a:rPr lang="ar-SA" sz="4000" dirty="0"/>
              <a:t>يضم هذا الإقليم عدة محافظات</a:t>
            </a:r>
            <a:r>
              <a:rPr lang="ar-EG" sz="4000" dirty="0"/>
              <a:t> تعد الأشهر والأغنى من الناحية ال</a:t>
            </a:r>
            <a:r>
              <a:rPr lang="ar-SA" sz="4000" dirty="0"/>
              <a:t>سياحية وهي سوهاج وقنا والأقصر وأسوان والبحر الأحمر. وسوف يتم التركيز على كل من محافظات الأقصر وأسوان والبحر الأحمر، وذلك على النحو التالي:</a:t>
            </a:r>
            <a:endParaRPr lang="en-US" sz="4000" dirty="0"/>
          </a:p>
        </p:txBody>
      </p:sp>
    </p:spTree>
    <p:extLst>
      <p:ext uri="{BB962C8B-B14F-4D97-AF65-F5344CB8AC3E}">
        <p14:creationId xmlns:p14="http://schemas.microsoft.com/office/powerpoint/2010/main" val="30803082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7500" lnSpcReduction="20000"/>
          </a:bodyPr>
          <a:lstStyle/>
          <a:p>
            <a:pPr marL="0" indent="0" algn="just" rtl="1">
              <a:buNone/>
            </a:pPr>
            <a:r>
              <a:rPr lang="ar-SA" b="1" dirty="0"/>
              <a:t>(أ) المقومات السياحية في </a:t>
            </a:r>
            <a:r>
              <a:rPr lang="ar-EG" b="1" dirty="0"/>
              <a:t>الأقصر</a:t>
            </a:r>
            <a:r>
              <a:rPr lang="ar-SA" b="1" dirty="0"/>
              <a:t>:</a:t>
            </a:r>
            <a:endParaRPr lang="en-US" dirty="0"/>
          </a:p>
          <a:p>
            <a:pPr algn="just" rtl="1"/>
            <a:r>
              <a:rPr lang="ar-SA" dirty="0"/>
              <a:t>تعتبر الأقصر التي تبعد عن القاهرة 620 كم جنوبا مخزن الحضارة المصرية القديمة وفيها أكثر من 800 منطقة ومزار أثري تضم أروع ما ورثته مصر من تراث إنساني، وظلت الأقصر (طيبة) عاصمة لمصر حتى بداية الأسرة السادسة الفرعونية حين انتقلت العاصمة إلى منف في الشما</a:t>
            </a:r>
            <a:r>
              <a:rPr lang="ar-EG" dirty="0"/>
              <a:t>ل. و</a:t>
            </a:r>
            <a:r>
              <a:rPr lang="ar-SA" dirty="0"/>
              <a:t>تعد الأقصر واحدة من أهم المقاصد </a:t>
            </a:r>
            <a:r>
              <a:rPr lang="ar-SA" dirty="0">
                <a:hlinkClick r:id="rId2"/>
              </a:rPr>
              <a:t>السياحية</a:t>
            </a:r>
            <a:r>
              <a:rPr lang="en-US" dirty="0"/>
              <a:t> </a:t>
            </a:r>
            <a:r>
              <a:rPr lang="ar-EG" dirty="0"/>
              <a:t>في مصر</a:t>
            </a:r>
            <a:r>
              <a:rPr lang="ar-SA" dirty="0"/>
              <a:t>، إن لم تكن أعظمها على الإطلاق بتاريخها المجيد وروعة آثارها العظيمة</a:t>
            </a:r>
            <a:r>
              <a:rPr lang="ar-EG" dirty="0"/>
              <a:t>، فهي </a:t>
            </a:r>
            <a:r>
              <a:rPr lang="ar-SA" dirty="0"/>
              <a:t>تمتلك من المقومات </a:t>
            </a:r>
            <a:r>
              <a:rPr lang="ar-SA" dirty="0">
                <a:hlinkClick r:id="rId2"/>
              </a:rPr>
              <a:t>التاريخية</a:t>
            </a:r>
            <a:r>
              <a:rPr lang="en-US" dirty="0"/>
              <a:t> </a:t>
            </a:r>
            <a:r>
              <a:rPr lang="ar-SA" dirty="0"/>
              <a:t>والثقا</a:t>
            </a:r>
            <a:r>
              <a:rPr lang="ar-SA" dirty="0">
                <a:hlinkClick r:id="rId2"/>
              </a:rPr>
              <a:t>في</a:t>
            </a:r>
            <a:r>
              <a:rPr lang="ar-SA" dirty="0"/>
              <a:t>ة والطبيعية التي تجعلها تحظى بمكان</a:t>
            </a:r>
            <a:r>
              <a:rPr lang="ar-EG" dirty="0"/>
              <a:t>ة</a:t>
            </a:r>
            <a:r>
              <a:rPr lang="ar-SA" dirty="0"/>
              <a:t> متميزة </a:t>
            </a:r>
            <a:r>
              <a:rPr lang="ar-EG" dirty="0"/>
              <a:t>على الخريطة السياحية العالمية</a:t>
            </a:r>
            <a:r>
              <a:rPr lang="ar-SA" dirty="0"/>
              <a:t>، كما أنها تعد </a:t>
            </a:r>
            <a:r>
              <a:rPr lang="ar-EG" dirty="0"/>
              <a:t>واحدة </a:t>
            </a:r>
            <a:r>
              <a:rPr lang="ar-SA" dirty="0"/>
              <a:t>من</a:t>
            </a:r>
            <a:r>
              <a:rPr lang="ar-EG" dirty="0"/>
              <a:t> أجمل</a:t>
            </a:r>
            <a:r>
              <a:rPr lang="ar-SA" dirty="0"/>
              <a:t> المش</a:t>
            </a:r>
            <a:r>
              <a:rPr lang="ar-EG" dirty="0"/>
              <a:t>ا</a:t>
            </a:r>
            <a:r>
              <a:rPr lang="ar-SA" dirty="0"/>
              <a:t>تى </a:t>
            </a:r>
            <a:r>
              <a:rPr lang="ar-SA" dirty="0">
                <a:hlinkClick r:id="rId2"/>
              </a:rPr>
              <a:t>السياحية</a:t>
            </a:r>
            <a:r>
              <a:rPr lang="ar-EG" dirty="0"/>
              <a:t> على مستوى العالم، كما أنها كانت وما زالت تمثل </a:t>
            </a:r>
            <a:r>
              <a:rPr lang="ar-SA" dirty="0"/>
              <a:t>بؤرة جذب لعشاق الحضارة الفرعونية</a:t>
            </a:r>
            <a:r>
              <a:rPr lang="ar-EG" dirty="0"/>
              <a:t>، فهي </a:t>
            </a:r>
            <a:r>
              <a:rPr lang="ar-SA" dirty="0"/>
              <a:t>من أكثر مناطق الآثار </a:t>
            </a:r>
            <a:r>
              <a:rPr lang="ar-SA" dirty="0">
                <a:hlinkClick r:id="rId2"/>
              </a:rPr>
              <a:t>في</a:t>
            </a:r>
            <a:r>
              <a:rPr lang="ar-SA" dirty="0"/>
              <a:t> مصر ثراءً وفخامة</a:t>
            </a:r>
            <a:r>
              <a:rPr lang="ar-EG" dirty="0"/>
              <a:t>ً</a:t>
            </a:r>
            <a:r>
              <a:rPr lang="ar-SA" dirty="0"/>
              <a:t> وأشهرها على المستويين المحلى والعالم</a:t>
            </a:r>
            <a:r>
              <a:rPr lang="ar-EG" dirty="0"/>
              <a:t>ي</a:t>
            </a:r>
            <a:r>
              <a:rPr lang="ar-SA" dirty="0"/>
              <a:t>، فضلاً عن طابعها الفريد الذي يميزها عن جميع بقاع العالم</a:t>
            </a:r>
            <a:r>
              <a:rPr lang="ar-EG" dirty="0"/>
              <a:t>. ومما لا شك فيه أن كل هذا </a:t>
            </a:r>
            <a:r>
              <a:rPr lang="ar-SA" dirty="0"/>
              <a:t>جعلها </a:t>
            </a:r>
            <a:r>
              <a:rPr lang="ar-EG" dirty="0"/>
              <a:t>في مقدمة</a:t>
            </a:r>
            <a:r>
              <a:rPr lang="ar-SA" dirty="0"/>
              <a:t> مناطق الجذب السياحي </a:t>
            </a:r>
            <a:r>
              <a:rPr lang="ar-SA" dirty="0">
                <a:hlinkClick r:id="rId2"/>
              </a:rPr>
              <a:t>في</a:t>
            </a:r>
            <a:r>
              <a:rPr lang="en-US" dirty="0"/>
              <a:t> </a:t>
            </a:r>
            <a:r>
              <a:rPr lang="ar-SA" dirty="0"/>
              <a:t>مصر</a:t>
            </a:r>
            <a:r>
              <a:rPr lang="ar-EG" dirty="0"/>
              <a:t>، </a:t>
            </a:r>
            <a:r>
              <a:rPr lang="ar-SA" dirty="0"/>
              <a:t>ومخزن للحضارة المصرية القديمة</a:t>
            </a:r>
            <a:r>
              <a:rPr lang="ar-EG" dirty="0"/>
              <a:t>،</a:t>
            </a:r>
            <a:r>
              <a:rPr lang="ar-SA" dirty="0"/>
              <a:t> وأعظم المتاحف المكشوفة </a:t>
            </a:r>
            <a:r>
              <a:rPr lang="ar-SA" dirty="0">
                <a:hlinkClick r:id="rId2"/>
              </a:rPr>
              <a:t>في</a:t>
            </a:r>
            <a:r>
              <a:rPr lang="en-US" dirty="0"/>
              <a:t> </a:t>
            </a:r>
            <a:r>
              <a:rPr lang="ar-SA" dirty="0"/>
              <a:t>العالم</a:t>
            </a:r>
            <a:r>
              <a:rPr lang="ar-EG" dirty="0"/>
              <a:t>، ف</a:t>
            </a:r>
            <a:r>
              <a:rPr lang="ar-SA" dirty="0"/>
              <a:t>لا يخلو مكان </a:t>
            </a:r>
            <a:r>
              <a:rPr lang="ar-SA" dirty="0">
                <a:hlinkClick r:id="rId2"/>
              </a:rPr>
              <a:t>في</a:t>
            </a:r>
            <a:r>
              <a:rPr lang="ar-SA" dirty="0"/>
              <a:t>ها من أثر ناطق يشهد على عظمة المصريين القدماء وحضارتهم التي ترجع لآلاف السنين</a:t>
            </a:r>
            <a:r>
              <a:rPr lang="ar-EG" dirty="0"/>
              <a:t>، نذكر منها علي سبيل المثال ما يلي:</a:t>
            </a:r>
            <a:endParaRPr lang="en-US" dirty="0"/>
          </a:p>
          <a:p>
            <a:pPr marL="0" indent="0" algn="just">
              <a:buNone/>
            </a:pPr>
            <a:endParaRPr lang="en-US" dirty="0"/>
          </a:p>
        </p:txBody>
      </p:sp>
    </p:spTree>
    <p:extLst>
      <p:ext uri="{BB962C8B-B14F-4D97-AF65-F5344CB8AC3E}">
        <p14:creationId xmlns:p14="http://schemas.microsoft.com/office/powerpoint/2010/main" val="23455112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0000" lnSpcReduction="20000"/>
          </a:bodyPr>
          <a:lstStyle/>
          <a:p>
            <a:pPr marL="0" indent="0" algn="just" rtl="1">
              <a:buNone/>
            </a:pPr>
            <a:r>
              <a:rPr lang="ar-SA" b="1" dirty="0" smtClean="0"/>
              <a:t>أولاً: أهم المعالم السياحية في البر الشرقي (مدينة الأحياء):</a:t>
            </a:r>
            <a:endParaRPr lang="en-US" dirty="0"/>
          </a:p>
          <a:p>
            <a:pPr lvl="0" algn="just" rtl="1"/>
            <a:r>
              <a:rPr lang="ar-SA" b="1" dirty="0"/>
              <a:t>معابد الكرنك:</a:t>
            </a:r>
            <a:r>
              <a:rPr lang="ar-SA" dirty="0"/>
              <a:t> معبد الكرنك من علامات </a:t>
            </a:r>
            <a:r>
              <a:rPr lang="ar-SA" dirty="0">
                <a:hlinkClick r:id="rId2" tooltip="الأقصر"/>
              </a:rPr>
              <a:t>الأقصر</a:t>
            </a:r>
            <a:r>
              <a:rPr lang="ar-SA" dirty="0"/>
              <a:t> المميزة حيث كان كل ملك من الملوك المتعاقبين يحاول جعل معبده الأكثر روعة ليتميز به عن سلفه لذلك تحولت معابد الكرنك إلى دليل كامل وتشكيلة تظهر مراحل تطور الفن </a:t>
            </a:r>
            <a:r>
              <a:rPr lang="ar-SA" dirty="0">
                <a:hlinkClick r:id="rId3" tooltip="مصر"/>
              </a:rPr>
              <a:t>المصري</a:t>
            </a:r>
            <a:r>
              <a:rPr lang="en-US" dirty="0"/>
              <a:t> </a:t>
            </a:r>
            <a:r>
              <a:rPr lang="ar-SA" dirty="0">
                <a:hlinkClick r:id="rId4" tooltip="هندسة"/>
              </a:rPr>
              <a:t>والهندسة</a:t>
            </a:r>
            <a:r>
              <a:rPr lang="ar-SA" dirty="0"/>
              <a:t> المعمارية الفرعونية المميزة. يتميز معبد الكرنك بعروض الصوت والضوء الساحرة التي تقام كل مساء</a:t>
            </a:r>
            <a:r>
              <a:rPr lang="ar-EG" dirty="0"/>
              <a:t>. </a:t>
            </a:r>
            <a:endParaRPr lang="en-US" dirty="0"/>
          </a:p>
          <a:p>
            <a:pPr lvl="0" algn="just" rtl="1"/>
            <a:r>
              <a:rPr lang="ar-SA" b="1" dirty="0"/>
              <a:t>معبد الأقصر:</a:t>
            </a:r>
            <a:r>
              <a:rPr lang="ar-SA" dirty="0"/>
              <a:t> معبد الأقصر معبد كبير من المعابد المصرية القديمة المعقدة يقع على الضفة الشرقية لنهر النيل في مدينة </a:t>
            </a:r>
            <a:r>
              <a:rPr lang="ar-SA" dirty="0">
                <a:hlinkClick r:id="rId2" tooltip="الأقصر"/>
              </a:rPr>
              <a:t>الأقصر</a:t>
            </a:r>
            <a:r>
              <a:rPr lang="ar-SA" dirty="0"/>
              <a:t> اليوم المعروفة باسم (</a:t>
            </a:r>
            <a:r>
              <a:rPr lang="ar-SA" dirty="0">
                <a:hlinkClick r:id="rId5" tooltip="طيبة (مصر)"/>
              </a:rPr>
              <a:t>طيبة القديمة</a:t>
            </a:r>
            <a:r>
              <a:rPr lang="ar-SA" dirty="0"/>
              <a:t>)، وتأسس في 1400 قبل الميلاد. تم تشييد معبد الأقصر في عهد ملوك </a:t>
            </a:r>
            <a:r>
              <a:rPr lang="ar-SA" dirty="0">
                <a:hlinkClick r:id="rId6" tooltip="أسرة مصرية ثامنة عشر"/>
              </a:rPr>
              <a:t>الأسرة الثامنة عشر</a:t>
            </a:r>
            <a:r>
              <a:rPr lang="ar-SA" dirty="0"/>
              <a:t>، </a:t>
            </a:r>
            <a:r>
              <a:rPr lang="ar-SA" dirty="0">
                <a:hlinkClick r:id="rId7" tooltip="أسرة مصرية تاسعة عشر"/>
              </a:rPr>
              <a:t>والأسرة التاسعة عشرة</a:t>
            </a:r>
            <a:r>
              <a:rPr lang="ar-SA" dirty="0"/>
              <a:t>. </a:t>
            </a:r>
            <a:endParaRPr lang="en-US" dirty="0"/>
          </a:p>
          <a:p>
            <a:pPr lvl="0" algn="just" rtl="1"/>
            <a:r>
              <a:rPr lang="ar-SA" b="1" dirty="0"/>
              <a:t>متحف الأقصر:</a:t>
            </a:r>
            <a:r>
              <a:rPr lang="ar-SA" dirty="0"/>
              <a:t> متحف الأقصر يقع على كورنيش </a:t>
            </a:r>
            <a:r>
              <a:rPr lang="ar-SA" dirty="0">
                <a:hlinkClick r:id="rId8" tooltip="النيل"/>
              </a:rPr>
              <a:t>النيل</a:t>
            </a:r>
            <a:r>
              <a:rPr lang="ar-SA" dirty="0"/>
              <a:t> في وسط مدينة </a:t>
            </a:r>
            <a:r>
              <a:rPr lang="ar-SA" dirty="0">
                <a:hlinkClick r:id="rId2" tooltip="الأقصر"/>
              </a:rPr>
              <a:t>الأقصر</a:t>
            </a:r>
            <a:r>
              <a:rPr lang="ar-SA" dirty="0"/>
              <a:t> جنوب </a:t>
            </a:r>
            <a:r>
              <a:rPr lang="ar-SA" dirty="0">
                <a:hlinkClick r:id="rId3" tooltip="مصر"/>
              </a:rPr>
              <a:t>مصر</a:t>
            </a:r>
            <a:r>
              <a:rPr lang="ar-SA" dirty="0"/>
              <a:t> والتي كانت تعرف في الماضي باسم </a:t>
            </a:r>
            <a:r>
              <a:rPr lang="ar-SA" dirty="0">
                <a:hlinkClick r:id="rId9" tooltip="طيبة"/>
              </a:rPr>
              <a:t>طيبة</a:t>
            </a:r>
            <a:r>
              <a:rPr lang="ar-SA" dirty="0"/>
              <a:t>. افتتح في العام 1975 م. لكن موجوداته لم تكن لتقارن بأي حال من الأحوال بمعروضات </a:t>
            </a:r>
            <a:r>
              <a:rPr lang="ar-SA" dirty="0">
                <a:hlinkClick r:id="rId10" tooltip="متحف القاهرة"/>
              </a:rPr>
              <a:t>متحف القاهرة</a:t>
            </a:r>
            <a:r>
              <a:rPr lang="ar-SA" dirty="0"/>
              <a:t> للآثار الذي يحوي أروع نفائس الحضارة المصرية القديمة داخل مصر.</a:t>
            </a:r>
            <a:endParaRPr lang="en-US" dirty="0"/>
          </a:p>
          <a:p>
            <a:pPr lvl="0" algn="just" rtl="1"/>
            <a:r>
              <a:rPr lang="ar-SA" b="1" dirty="0"/>
              <a:t>متحف التحنيط:</a:t>
            </a:r>
            <a:r>
              <a:rPr lang="ar-SA" dirty="0"/>
              <a:t> يقع متحف التحنيط </a:t>
            </a:r>
            <a:r>
              <a:rPr lang="ar-SA" dirty="0">
                <a:hlinkClick r:id="rId2" tooltip="الأقصر"/>
              </a:rPr>
              <a:t>بالأقصر</a:t>
            </a:r>
            <a:r>
              <a:rPr lang="ar-SA" dirty="0"/>
              <a:t> على كورنيش </a:t>
            </a:r>
            <a:r>
              <a:rPr lang="ar-SA" dirty="0">
                <a:hlinkClick r:id="rId8" tooltip="النيل"/>
              </a:rPr>
              <a:t>النيل</a:t>
            </a:r>
            <a:r>
              <a:rPr lang="ar-SA" dirty="0"/>
              <a:t> شمال </a:t>
            </a:r>
            <a:r>
              <a:rPr lang="ar-SA" dirty="0">
                <a:hlinkClick r:id="rId11" tooltip="معبد الأقصر"/>
              </a:rPr>
              <a:t>معبد الأقصر</a:t>
            </a:r>
            <a:r>
              <a:rPr lang="ar-SA" dirty="0"/>
              <a:t>، ويهدف هذا المتحف إلى إبراز تقنيات فن </a:t>
            </a:r>
            <a:r>
              <a:rPr lang="ar-SA" dirty="0">
                <a:hlinkClick r:id="rId12" tooltip="التحنيط"/>
              </a:rPr>
              <a:t>التحنيط</a:t>
            </a:r>
            <a:r>
              <a:rPr lang="ar-SA" dirty="0"/>
              <a:t> الفرعوني القديم التي طبقها </a:t>
            </a:r>
            <a:r>
              <a:rPr lang="ar-SA" dirty="0">
                <a:hlinkClick r:id="rId13" tooltip="مصر القديمة"/>
              </a:rPr>
              <a:t>قدماء المصريين</a:t>
            </a:r>
            <a:r>
              <a:rPr lang="ar-SA" dirty="0"/>
              <a:t> على العديد من المخلوقات وليس على البشر فقط، حيث تعرض في هذا المتحف الفريد </a:t>
            </a:r>
            <a:r>
              <a:rPr lang="ar-SA" dirty="0">
                <a:hlinkClick r:id="rId14" tooltip="مومياء"/>
              </a:rPr>
              <a:t>مومياءات</a:t>
            </a:r>
            <a:r>
              <a:rPr lang="ar-SA" dirty="0"/>
              <a:t> لقطط وأسماك وتماسيح، كما يمكننا أيضا معرفة الوسائل التي كانت تستخدم في تلك العملية. وقد </a:t>
            </a:r>
            <a:r>
              <a:rPr lang="ar-EG" dirty="0"/>
              <a:t>تم</a:t>
            </a:r>
            <a:r>
              <a:rPr lang="ar-SA" dirty="0"/>
              <a:t> افتتاح هذا المتحف </a:t>
            </a:r>
            <a:r>
              <a:rPr lang="ar-EG" dirty="0"/>
              <a:t>عام </a:t>
            </a:r>
            <a:r>
              <a:rPr lang="ar-SA" dirty="0">
                <a:hlinkClick r:id="rId15" tooltip="1997"/>
              </a:rPr>
              <a:t>1997</a:t>
            </a:r>
            <a:r>
              <a:rPr lang="ar-SA" dirty="0"/>
              <a:t>.</a:t>
            </a:r>
            <a:endParaRPr lang="en-US" dirty="0"/>
          </a:p>
          <a:p>
            <a:pPr marL="0" indent="0" algn="just">
              <a:buNone/>
            </a:pPr>
            <a:endParaRPr lang="en-US" dirty="0"/>
          </a:p>
        </p:txBody>
      </p:sp>
    </p:spTree>
    <p:extLst>
      <p:ext uri="{BB962C8B-B14F-4D97-AF65-F5344CB8AC3E}">
        <p14:creationId xmlns:p14="http://schemas.microsoft.com/office/powerpoint/2010/main" val="26742276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Autofit/>
          </a:bodyPr>
          <a:lstStyle/>
          <a:p>
            <a:pPr marL="0" indent="0" algn="just" rtl="1">
              <a:buNone/>
            </a:pPr>
            <a:r>
              <a:rPr lang="ar-SA" sz="1400" b="1" dirty="0"/>
              <a:t>ثانياً: أهم المعالم السياحية في البر الغربي (مدينة الأموات):</a:t>
            </a:r>
            <a:endParaRPr lang="en-US" sz="1400" dirty="0"/>
          </a:p>
          <a:p>
            <a:pPr lvl="0" algn="just" rtl="1"/>
            <a:r>
              <a:rPr lang="ar-SA" sz="1400" b="1" dirty="0"/>
              <a:t>معبد أمنحتب الثالث:</a:t>
            </a:r>
            <a:r>
              <a:rPr lang="ar-SA" sz="1400" dirty="0"/>
              <a:t> بني أمنحتب معبد في طيبة ولكنه دمر بالكامل بعد ذلك، كما بني أيضا عدة معابد في </a:t>
            </a:r>
            <a:r>
              <a:rPr lang="ar-SA" sz="1400" dirty="0">
                <a:hlinkClick r:id="rId2" tooltip="طيبة (توضيح)"/>
              </a:rPr>
              <a:t>طيبة</a:t>
            </a:r>
            <a:r>
              <a:rPr lang="ar-SA" sz="1400" dirty="0"/>
              <a:t>، وفى </a:t>
            </a:r>
            <a:r>
              <a:rPr lang="ar-SA" sz="1400" dirty="0">
                <a:hlinkClick r:id="rId3" tooltip="الكرنك (توضيح)"/>
              </a:rPr>
              <a:t>الكرنك</a:t>
            </a:r>
            <a:r>
              <a:rPr lang="ar-SA" sz="1400" dirty="0"/>
              <a:t> بني معبد للإله </a:t>
            </a:r>
            <a:r>
              <a:rPr lang="ar-SA" sz="1400" dirty="0">
                <a:hlinkClick r:id="rId4" tooltip="منتو (الصفحة غير موجودة)"/>
              </a:rPr>
              <a:t>منتو</a:t>
            </a:r>
            <a:r>
              <a:rPr lang="ar-SA" sz="1400" dirty="0"/>
              <a:t> إله الحرب الذي كان رب إقليم طيبة ثم حل محله الإله </a:t>
            </a:r>
            <a:r>
              <a:rPr lang="ar-SA" sz="1400" dirty="0">
                <a:hlinkClick r:id="rId5" tooltip="آمون"/>
              </a:rPr>
              <a:t>آمون</a:t>
            </a:r>
            <a:r>
              <a:rPr lang="ar-SA" sz="1400" dirty="0"/>
              <a:t>، ومعبد آخر للآلهة موت زوجة الإله آمون رع.</a:t>
            </a:r>
            <a:endParaRPr lang="en-US" sz="1400" dirty="0"/>
          </a:p>
          <a:p>
            <a:pPr lvl="0" algn="just" rtl="1"/>
            <a:r>
              <a:rPr lang="ar-SA" sz="1400" b="1" dirty="0"/>
              <a:t>معبد مدينة هابو:</a:t>
            </a:r>
            <a:r>
              <a:rPr lang="ar-SA" sz="1400" dirty="0"/>
              <a:t> يعتبر معبد مدينة هابوا كثر المعابد إبهارا في غرب طيبة. وبني في بداية حكم رمسيس الثالث من ملوك الأسرة 20 كمعبد جنائزي تذكاري يرجع للأسرة 18 وآخر يرجع للأسرة </a:t>
            </a:r>
            <a:r>
              <a:rPr lang="ar-EG" sz="1400" dirty="0"/>
              <a:t>2</a:t>
            </a:r>
            <a:r>
              <a:rPr lang="ar-SA" sz="1400" dirty="0"/>
              <a:t>5</a:t>
            </a:r>
            <a:r>
              <a:rPr lang="ar-EG" sz="1400" dirty="0"/>
              <a:t>. وأشرف</a:t>
            </a:r>
            <a:r>
              <a:rPr lang="ar-SA" sz="1400" dirty="0"/>
              <a:t> على عملية البناء أمين خزانة معبد آمون (آمون مس). </a:t>
            </a:r>
            <a:endParaRPr lang="en-US" sz="1400" dirty="0" smtClean="0"/>
          </a:p>
          <a:p>
            <a:pPr lvl="0" algn="just" rtl="1"/>
            <a:r>
              <a:rPr lang="en-US" sz="1400" dirty="0"/>
              <a:t> </a:t>
            </a:r>
            <a:r>
              <a:rPr lang="ar-SA" sz="1400" b="1" dirty="0" smtClean="0"/>
              <a:t>معبد </a:t>
            </a:r>
            <a:r>
              <a:rPr lang="ar-SA" sz="1400" b="1" dirty="0"/>
              <a:t>الرامسيوم:</a:t>
            </a:r>
            <a:r>
              <a:rPr lang="ar-SA" sz="1400" dirty="0"/>
              <a:t>  معبد الرامسيوم من </a:t>
            </a:r>
            <a:r>
              <a:rPr lang="ar-SA" sz="1400" dirty="0">
                <a:hlinkClick r:id="rId6" tooltip="معبد جنائزي (الصفحة غير موجودة)"/>
              </a:rPr>
              <a:t>المعابد الجنائزية</a:t>
            </a:r>
            <a:r>
              <a:rPr lang="ar-SA" sz="1400" dirty="0"/>
              <a:t> التي كانت تبنى للأموات في </a:t>
            </a:r>
            <a:r>
              <a:rPr lang="ar-SA" sz="1400" dirty="0">
                <a:hlinkClick r:id="rId7" tooltip="مصر القديمة"/>
              </a:rPr>
              <a:t>مصر القديمة</a:t>
            </a:r>
            <a:r>
              <a:rPr lang="ar-SA" sz="1400" dirty="0"/>
              <a:t>. بناه الملك </a:t>
            </a:r>
            <a:r>
              <a:rPr lang="ar-SA" sz="1400" dirty="0">
                <a:hlinkClick r:id="rId8" tooltip="رمسيس الثاني"/>
              </a:rPr>
              <a:t>رمسيس الثاني</a:t>
            </a:r>
            <a:r>
              <a:rPr lang="ar-SA" sz="1400" dirty="0"/>
              <a:t> وهو أكثر الملوك الذين بنيت لهم معابد. ويضم المعبد تماثيل ضخمة للملك </a:t>
            </a:r>
            <a:r>
              <a:rPr lang="ar-SA" sz="1400" dirty="0">
                <a:hlinkClick r:id="rId8" tooltip="رمسيس الثاني"/>
              </a:rPr>
              <a:t>رمسيس الثاني</a:t>
            </a:r>
            <a:r>
              <a:rPr lang="ar-SA" sz="1400" dirty="0"/>
              <a:t>، وجانبا مهما من النقوش التي تحكي طبيعة الحياة في تلك الفترة، وتسجل الصور والنقوش التي تزين جدار المعبد وقائع </a:t>
            </a:r>
            <a:r>
              <a:rPr lang="ar-SA" sz="1400" dirty="0">
                <a:hlinkClick r:id="rId9" tooltip="معركة قادش"/>
              </a:rPr>
              <a:t>معركة قادش</a:t>
            </a:r>
            <a:r>
              <a:rPr lang="ar-SA" sz="1400" dirty="0"/>
              <a:t> الشهيرة التي انتصر فيها الملك </a:t>
            </a:r>
            <a:r>
              <a:rPr lang="ar-SA" sz="1400" dirty="0">
                <a:hlinkClick r:id="rId8" tooltip="رمسيس الثاني"/>
              </a:rPr>
              <a:t>رمسيس الثاني</a:t>
            </a:r>
            <a:r>
              <a:rPr lang="ar-SA" sz="1400" dirty="0"/>
              <a:t> على </a:t>
            </a:r>
            <a:r>
              <a:rPr lang="ar-SA" sz="1400" dirty="0">
                <a:hlinkClick r:id="rId10" tooltip="حيثيون"/>
              </a:rPr>
              <a:t>الحيثيين</a:t>
            </a:r>
            <a:r>
              <a:rPr lang="ar-SA" sz="1400" dirty="0"/>
              <a:t> وكيفية تخطيطه للحرب.</a:t>
            </a:r>
            <a:endParaRPr lang="en-US" sz="1400" dirty="0"/>
          </a:p>
          <a:p>
            <a:pPr lvl="0" algn="just" rtl="1"/>
            <a:r>
              <a:rPr lang="ar-SA" sz="1400" b="1" dirty="0"/>
              <a:t>معبد الدير البحري</a:t>
            </a:r>
            <a:r>
              <a:rPr lang="ar-SA" sz="1400" dirty="0"/>
              <a:t>: يقع الدير البحري في البر الغربي لطيبة، وترجع تسميته إلى ذلك الدير القبطي الذي بني في القرن السابع الميلادي. وقد ارتبط المعبد بعبادة الربة حتحور، واختاره الملك مونتوحتب الثاني ليشيد فيه معبده الجنزي. وفي الأسرة الثامنة عشرة، أقامت الملكة حتشبسوت معبدها الجنزي هناك، ومن المعالم الأخرى التي وجدت بالقرب من الموقع، قبر مونتومحات، الذي كان وزيرا وحاكما للجنوب خلال الأسرتين الخامسة والعشرين والسادسة والعشرين. </a:t>
            </a:r>
            <a:endParaRPr lang="en-US" sz="1400" dirty="0"/>
          </a:p>
          <a:p>
            <a:pPr algn="just" rtl="1"/>
            <a:r>
              <a:rPr lang="en-US" sz="1400" dirty="0"/>
              <a:t> </a:t>
            </a:r>
            <a:r>
              <a:rPr lang="ar-SA" sz="1400" b="1" dirty="0" smtClean="0"/>
              <a:t>معبد </a:t>
            </a:r>
            <a:r>
              <a:rPr lang="ar-SA" sz="1400" b="1" dirty="0"/>
              <a:t>سيتي الأول:</a:t>
            </a:r>
            <a:r>
              <a:rPr lang="ar-SA" sz="1400" dirty="0"/>
              <a:t> معبد الملك سيتي الأول أبو الملك رمسيس الثاني بعرابة أبيدوس يتكون من سبعة مقاصير وصالتين للأعمدة والصالة الأمامية ذات نقوش غائرة والداخلية نقوشها بارزة ويتميز أيضا</a:t>
            </a:r>
            <a:r>
              <a:rPr lang="ar-EG" sz="1400" dirty="0"/>
              <a:t>ً</a:t>
            </a:r>
            <a:r>
              <a:rPr lang="ar-SA" sz="1400" dirty="0"/>
              <a:t> بدقة التصوير وروعة التصميم واحتفاظه بالألوان كما يعد المعبد الوحيد الذي يحتفظ بسقفه حتى الآن ويستند علي 36 عمودا من الجرانيت ويحوي قائمة الملوك الشهيرة التي تضم أسماء حكام مصر بدءا من الملك مينا حتى الملك سيتي الأول</a:t>
            </a:r>
            <a:r>
              <a:rPr lang="ar-EG" sz="1400" dirty="0"/>
              <a:t>.</a:t>
            </a:r>
            <a:endParaRPr lang="en-US" sz="1400" dirty="0"/>
          </a:p>
          <a:p>
            <a:pPr lvl="0" algn="just" rtl="1"/>
            <a:r>
              <a:rPr lang="ar-SA" sz="1400" b="1" dirty="0"/>
              <a:t>وادي الملوك:</a:t>
            </a:r>
            <a:r>
              <a:rPr lang="ar-SA" sz="1400" dirty="0"/>
              <a:t> وادي الملوك هو وادي يقع على الضفة الغربية من </a:t>
            </a:r>
            <a:r>
              <a:rPr lang="ar-SA" sz="1400" dirty="0">
                <a:hlinkClick r:id="rId11" tooltip="نهر النيل"/>
              </a:rPr>
              <a:t>نهر النيل</a:t>
            </a:r>
            <a:r>
              <a:rPr lang="ar-SA" sz="1400" dirty="0"/>
              <a:t> بالقرب من </a:t>
            </a:r>
            <a:r>
              <a:rPr lang="ar-SA" sz="1400" dirty="0">
                <a:hlinkClick r:id="rId12" tooltip="طيبة"/>
              </a:rPr>
              <a:t>طيبة</a:t>
            </a:r>
            <a:r>
              <a:rPr lang="ar-SA" sz="1400" dirty="0"/>
              <a:t> في مصر، لمدة 450 سنة أثناء عهد الدولة الحديثة من تاريخ </a:t>
            </a:r>
            <a:r>
              <a:rPr lang="ar-SA" sz="1400" dirty="0">
                <a:hlinkClick r:id="rId13" tooltip="قدماء المصريين"/>
              </a:rPr>
              <a:t>قدماء المصريين</a:t>
            </a:r>
            <a:r>
              <a:rPr lang="ar-SA" sz="1400" dirty="0"/>
              <a:t> التي امتدت من 1539 إلى 1075 قبل الميلاد بمثابة مقبرة لفراعنة تلك الفترة حيث يوجد في هذا الوادي الصخري 27 قبرا ملكيا تعود لثلاثة أسر وهي الأسرة المصرية الثامنة عشر والأسرة المصرية التاسعة عشر والأسرة المصرية العشرون تم اكتشافه لحد هذا اليوم</a:t>
            </a:r>
            <a:r>
              <a:rPr lang="ar-EG" sz="1400" dirty="0"/>
              <a:t>. </a:t>
            </a:r>
            <a:r>
              <a:rPr lang="ar-SA" sz="1400" dirty="0"/>
              <a:t>يعتقد أن الوادي يضم على اقل تقدير 30 قبورا أخرى لم يتم اكتشافها لحد الآن.</a:t>
            </a:r>
            <a:endParaRPr lang="en-US" sz="1400" dirty="0"/>
          </a:p>
          <a:p>
            <a:pPr algn="just" rtl="1"/>
            <a:r>
              <a:rPr lang="en-US" sz="1400" dirty="0"/>
              <a:t> </a:t>
            </a:r>
            <a:r>
              <a:rPr lang="en-US" sz="1400" dirty="0" smtClean="0"/>
              <a:t> </a:t>
            </a:r>
            <a:r>
              <a:rPr lang="ar-SA" sz="1400" b="1" dirty="0"/>
              <a:t>وادي الملكات:</a:t>
            </a:r>
            <a:r>
              <a:rPr lang="ar-SA" sz="1400" dirty="0"/>
              <a:t> وادي الملكات، الطرف الجنوبي لجبانة طيبة في صعيد مصر، منحوت فيه مقابر الملكات وبعض من أمرا</a:t>
            </a:r>
            <a:r>
              <a:rPr lang="ar-EG" sz="1400" dirty="0"/>
              <a:t>ء </a:t>
            </a:r>
            <a:r>
              <a:rPr lang="ar-SA" sz="1400" dirty="0"/>
              <a:t>الدولة الحديثة. أجملها قبر الملكة نفرتارى زوجة الملك رمسيس الثاني، وقبر ساث رع أم الملك سيتى الأول، و قبر حور خبشف. وكلها مقابر فيها رسومات غاية في الإبداع و جمال الألوان. الوادي استخدم جبان</a:t>
            </a:r>
            <a:r>
              <a:rPr lang="ar-EG" sz="1400" dirty="0"/>
              <a:t>ة</a:t>
            </a:r>
            <a:r>
              <a:rPr lang="ar-SA" sz="1400" dirty="0"/>
              <a:t> أيام الأسرة 17 والأسرة 19</a:t>
            </a:r>
            <a:r>
              <a:rPr lang="ar-EG" sz="1400" dirty="0"/>
              <a:t>.</a:t>
            </a:r>
            <a:endParaRPr lang="en-US" sz="1400" dirty="0"/>
          </a:p>
          <a:p>
            <a:pPr lvl="0" algn="just" rtl="1"/>
            <a:r>
              <a:rPr lang="ar-SA" sz="1400" b="1" dirty="0"/>
              <a:t>دير المدينة:</a:t>
            </a:r>
            <a:r>
              <a:rPr lang="ar-SA" sz="1400" dirty="0"/>
              <a:t> ترجع تسمية الموقع إلى الدير القبطي، الذي بني في القرن السابع الميلادي بالقرب من الجبانة القديمة. أما الاسم القديم فكان مكان الحق. وهي في الواقع قرية العمال الذين قاموا ببناء وزخرفة مقابر ومعابد طيبة، وازدهرت المدينة منذ عصر تحتمس الأول. وبجانب المدينة نفسها يوجد معبد للربتين ماعت وحتحور، ومقابر العمال أنفسهم، </a:t>
            </a:r>
            <a:endParaRPr lang="en-US" sz="1400" dirty="0"/>
          </a:p>
          <a:p>
            <a:pPr algn="just"/>
            <a:r>
              <a:rPr lang="en-US" sz="1400" dirty="0"/>
              <a:t/>
            </a:r>
            <a:br>
              <a:rPr lang="en-US" sz="1400" dirty="0"/>
            </a:br>
            <a:r>
              <a:rPr lang="en-IN" sz="1400" dirty="0"/>
              <a:t> </a:t>
            </a:r>
            <a:endParaRPr lang="en-US" sz="1400" dirty="0"/>
          </a:p>
          <a:p>
            <a:pPr marL="0" indent="0" algn="just">
              <a:buNone/>
            </a:pPr>
            <a:endParaRPr lang="en-US" sz="1400" dirty="0"/>
          </a:p>
        </p:txBody>
      </p:sp>
    </p:spTree>
    <p:extLst>
      <p:ext uri="{BB962C8B-B14F-4D97-AF65-F5344CB8AC3E}">
        <p14:creationId xmlns:p14="http://schemas.microsoft.com/office/powerpoint/2010/main" val="3018918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t>المقومات السياحية في </a:t>
            </a:r>
            <a:r>
              <a:rPr lang="ar-EG" b="1" dirty="0"/>
              <a:t>أسوان</a:t>
            </a:r>
            <a:endParaRPr lang="en-US" dirty="0"/>
          </a:p>
        </p:txBody>
      </p:sp>
      <p:sp>
        <p:nvSpPr>
          <p:cNvPr id="3" name="Content Placeholder 2"/>
          <p:cNvSpPr>
            <a:spLocks noGrp="1"/>
          </p:cNvSpPr>
          <p:nvPr>
            <p:ph idx="1"/>
          </p:nvPr>
        </p:nvSpPr>
        <p:spPr/>
        <p:txBody>
          <a:bodyPr/>
          <a:lstStyle/>
          <a:p>
            <a:endParaRPr lang="en-US" dirty="0"/>
          </a:p>
        </p:txBody>
      </p:sp>
      <p:pic>
        <p:nvPicPr>
          <p:cNvPr id="2050" name="Picture 49" descr="0122288236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676400"/>
            <a:ext cx="7696200" cy="426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18865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305800" cy="5897563"/>
          </a:xfrm>
        </p:spPr>
        <p:txBody>
          <a:bodyPr>
            <a:normAutofit fontScale="70000" lnSpcReduction="20000"/>
          </a:bodyPr>
          <a:lstStyle/>
          <a:p>
            <a:pPr algn="just" rtl="1"/>
            <a:r>
              <a:rPr lang="ar-SA" dirty="0"/>
              <a:t>تقع محافظة أسوان جنوب جمهورية مصر العربية، ويحدها من الشمال </a:t>
            </a:r>
            <a:r>
              <a:rPr lang="ar-SA" dirty="0">
                <a:hlinkClick r:id="rId2" tooltip="قنا (محافظة)"/>
              </a:rPr>
              <a:t>محافظة قنا</a:t>
            </a:r>
            <a:r>
              <a:rPr lang="ar-SA" dirty="0"/>
              <a:t> وشرقا</a:t>
            </a:r>
            <a:r>
              <a:rPr lang="ar-EG" dirty="0"/>
              <a:t>ً </a:t>
            </a:r>
            <a:r>
              <a:rPr lang="ar-SA" dirty="0">
                <a:hlinkClick r:id="rId3" tooltip="البحر الأحمر (محافظة)"/>
              </a:rPr>
              <a:t>محافظة البحر الأحمر</a:t>
            </a:r>
            <a:r>
              <a:rPr lang="ar-SA" dirty="0"/>
              <a:t> وغربا</a:t>
            </a:r>
            <a:r>
              <a:rPr lang="ar-EG" dirty="0"/>
              <a:t>ً </a:t>
            </a:r>
            <a:r>
              <a:rPr lang="ar-SA" dirty="0">
                <a:hlinkClick r:id="rId4" tooltip="الوادي الجديد (محافظة)"/>
              </a:rPr>
              <a:t>محافظة الوادي الجديد</a:t>
            </a:r>
            <a:r>
              <a:rPr lang="ar-SA" dirty="0"/>
              <a:t> وجنوبا</a:t>
            </a:r>
            <a:r>
              <a:rPr lang="ar-EG" dirty="0"/>
              <a:t>ً</a:t>
            </a:r>
            <a:r>
              <a:rPr lang="ar-SA" dirty="0"/>
              <a:t> جمهورية </a:t>
            </a:r>
            <a:r>
              <a:rPr lang="ar-SA" dirty="0">
                <a:hlinkClick r:id="rId5" tooltip="السودان"/>
              </a:rPr>
              <a:t>السودان</a:t>
            </a:r>
            <a:r>
              <a:rPr lang="ar-SA" dirty="0"/>
              <a:t> عند خط عرض 22 شمال خط الاستواء</a:t>
            </a:r>
            <a:r>
              <a:rPr lang="ar-EG" dirty="0"/>
              <a:t>، </a:t>
            </a:r>
            <a:r>
              <a:rPr lang="ar-SA" dirty="0"/>
              <a:t>وتقع </a:t>
            </a:r>
            <a:r>
              <a:rPr lang="ar-SA" dirty="0">
                <a:hlinkClick r:id="rId6" tooltip="مدينة اسوان (الصفحة غير موجودة)"/>
              </a:rPr>
              <a:t>مدينة أسوان</a:t>
            </a:r>
            <a:r>
              <a:rPr lang="ar-SA" dirty="0"/>
              <a:t> عاصمة المحافظة على الشاطئ الشرقي للنيل وترتفع مدينة أسوان حوالي 85 متر فوق سطح البحر وهي تبعد 879 كم عن القاهرة</a:t>
            </a:r>
            <a:r>
              <a:rPr lang="ar-EG" dirty="0"/>
              <a:t>.</a:t>
            </a:r>
            <a:endParaRPr lang="en-US" dirty="0"/>
          </a:p>
          <a:p>
            <a:pPr algn="just" rtl="1"/>
            <a:r>
              <a:rPr lang="ar-SA" dirty="0"/>
              <a:t>وتعد أسوان من أهم محافظات مصر من الناحية السياحية حيث يوجد بها العديد من المقومات والمعالم السياحية المتميزة ومنها:</a:t>
            </a:r>
            <a:endParaRPr lang="en-US" dirty="0"/>
          </a:p>
          <a:p>
            <a:pPr lvl="0" algn="just" rtl="1"/>
            <a:r>
              <a:rPr lang="ar-SA" b="1" dirty="0"/>
              <a:t>مقبرة أغاخان:</a:t>
            </a:r>
            <a:r>
              <a:rPr lang="ar-SA" dirty="0"/>
              <a:t> تقع فوق كل مرتفع بالضفة الغربية للنيل مقبرة فخمة على الطراز الفاطمي لزعيم الطائفة الإسماعيلية (أغاخان الثالث)</a:t>
            </a:r>
            <a:r>
              <a:rPr lang="ar-EG" dirty="0"/>
              <a:t>. </a:t>
            </a:r>
            <a:endParaRPr lang="en-US" dirty="0"/>
          </a:p>
          <a:p>
            <a:pPr lvl="0" algn="just" rtl="1"/>
            <a:r>
              <a:rPr lang="ar-SA" b="1" dirty="0"/>
              <a:t>المسلة الناقصة:</a:t>
            </a:r>
            <a:r>
              <a:rPr lang="ar-SA" dirty="0"/>
              <a:t> توجد </a:t>
            </a:r>
            <a:r>
              <a:rPr lang="ar-EG" dirty="0"/>
              <a:t>بالقرب </a:t>
            </a:r>
            <a:r>
              <a:rPr lang="ar-SA" dirty="0"/>
              <a:t>من المحاجر الشمالية بأسوان حيث تركها قديما بعد اكتشاف شرخ بها أثناء تقطيعها من الصخر، طولها 42 مترا – و</a:t>
            </a:r>
            <a:r>
              <a:rPr lang="ar-EG" dirty="0"/>
              <a:t>لو</a:t>
            </a:r>
            <a:r>
              <a:rPr lang="ar-SA" dirty="0"/>
              <a:t> اكتملت </a:t>
            </a:r>
            <a:r>
              <a:rPr lang="ar-EG" dirty="0"/>
              <a:t>لأصبحت</a:t>
            </a:r>
            <a:r>
              <a:rPr lang="ar-SA" dirty="0"/>
              <a:t> أكبر قطعة حجرية </a:t>
            </a:r>
            <a:r>
              <a:rPr lang="ar-EG" dirty="0"/>
              <a:t>من عمل الإ</a:t>
            </a:r>
            <a:r>
              <a:rPr lang="ar-SA" dirty="0"/>
              <a:t>نسان، عثر بالقرب منها على أدوات العمال التي كانوا يعملوا بها</a:t>
            </a:r>
            <a:r>
              <a:rPr lang="ar-EG" dirty="0"/>
              <a:t>. </a:t>
            </a:r>
            <a:endParaRPr lang="en-US" dirty="0"/>
          </a:p>
          <a:p>
            <a:pPr lvl="0" algn="just" rtl="1"/>
            <a:r>
              <a:rPr lang="ar-SA" b="1" dirty="0"/>
              <a:t>معابد كلابشة:</a:t>
            </a:r>
            <a:r>
              <a:rPr lang="ar-SA" dirty="0"/>
              <a:t> نتيجة لجهود اليونسكو من </a:t>
            </a:r>
            <a:r>
              <a:rPr lang="ar-EG" dirty="0"/>
              <a:t>أ</a:t>
            </a:r>
            <a:r>
              <a:rPr lang="ar-SA" dirty="0"/>
              <a:t>جل إنقاذ </a:t>
            </a:r>
            <a:r>
              <a:rPr lang="ar-EG" dirty="0"/>
              <a:t>آ</a:t>
            </a:r>
            <a:r>
              <a:rPr lang="ar-SA" dirty="0"/>
              <a:t>ثار النوبة تم نقلهم إلى الوضع الحالي على الشاطئ الغربي لبحيرة ناصر وتم إهدا</a:t>
            </a:r>
            <a:r>
              <a:rPr lang="ar-EG" dirty="0"/>
              <a:t>ء</a:t>
            </a:r>
            <a:r>
              <a:rPr lang="ar-SA" dirty="0"/>
              <a:t> الصرح الغربي لمعبد كلابشة إلى حكومة ألمانيا الغربية من اجل إنقاذ المعبد وهذا الصرح م</a:t>
            </a:r>
            <a:r>
              <a:rPr lang="ar-EG" dirty="0"/>
              <a:t>عروض</a:t>
            </a:r>
            <a:r>
              <a:rPr lang="ar-SA" dirty="0"/>
              <a:t> في متحف </a:t>
            </a:r>
            <a:r>
              <a:rPr lang="ar-SA" dirty="0" smtClean="0"/>
              <a:t>برلين.</a:t>
            </a:r>
            <a:endParaRPr lang="en-US" dirty="0" smtClean="0"/>
          </a:p>
          <a:p>
            <a:pPr lvl="0" algn="just" rtl="1"/>
            <a:r>
              <a:rPr lang="ar-SA" b="1" dirty="0" smtClean="0"/>
              <a:t>معبد </a:t>
            </a:r>
            <a:r>
              <a:rPr lang="ar-SA" b="1" dirty="0"/>
              <a:t>فيله:</a:t>
            </a:r>
            <a:r>
              <a:rPr lang="ar-SA" dirty="0"/>
              <a:t> شيد لعبادة الإله إيزيس، ويعدما تم إنشاء سد أسوان ونتيجة للمياه الكبيرة التي تغمر جزيرة فيله ومع قرب الانتهاء من بناء السد العالي تفا</a:t>
            </a:r>
            <a:r>
              <a:rPr lang="ar-EG" dirty="0"/>
              <a:t>ق</a:t>
            </a:r>
            <a:r>
              <a:rPr lang="ar-SA" dirty="0"/>
              <a:t>م الوضع وأصبحت الجزيرة وما عليها من </a:t>
            </a:r>
            <a:r>
              <a:rPr lang="ar-EG" dirty="0"/>
              <a:t>آ</a:t>
            </a:r>
            <a:r>
              <a:rPr lang="ar-SA" dirty="0"/>
              <a:t>ثار مهددة بال</a:t>
            </a:r>
            <a:r>
              <a:rPr lang="ar-EG" dirty="0"/>
              <a:t>غ</a:t>
            </a:r>
            <a:r>
              <a:rPr lang="ar-SA" dirty="0"/>
              <a:t>رق إلى الأبد. تقدمت اليونسكو وتم تفكيك معبد فيلة (إيزيس) وتم تشيده فوق جزيرة نيلي</a:t>
            </a:r>
            <a:r>
              <a:rPr lang="ar-EG" dirty="0"/>
              <a:t>ة</a:t>
            </a:r>
            <a:r>
              <a:rPr lang="ar-SA" dirty="0"/>
              <a:t> مجاورة تدعى "إجليكا"</a:t>
            </a:r>
            <a:r>
              <a:rPr lang="ar-EG" dirty="0"/>
              <a:t>. </a:t>
            </a:r>
            <a:endParaRPr lang="en-US" dirty="0"/>
          </a:p>
        </p:txBody>
      </p:sp>
    </p:spTree>
    <p:extLst>
      <p:ext uri="{BB962C8B-B14F-4D97-AF65-F5344CB8AC3E}">
        <p14:creationId xmlns:p14="http://schemas.microsoft.com/office/powerpoint/2010/main" val="12442626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rPr lang="ar-SA" b="1" dirty="0"/>
              <a:t>معبدي أبو سمبل الكبير والصغير:</a:t>
            </a:r>
            <a:r>
              <a:rPr lang="ar-SA" dirty="0"/>
              <a:t> يقعا جنوب مدينة أسوان وعلى بعد 55 كيلو متر على بعد الحدود المصرية السودانية – 280 من أسوان، أسسهما الملك رمسيس الثاني وبجانبه معبد لزوجته " نفرتاري "، أهم ما يميز المعبد الكبير تعامد الشمس على رأس رمسيس الثاني مرتين في العام يوم ميلاده ويوم تتويجه (22 أكتوبر، 22 فبراير). </a:t>
            </a:r>
            <a:endParaRPr lang="en-US" dirty="0"/>
          </a:p>
          <a:p>
            <a:pPr marL="0" indent="0">
              <a:buNone/>
            </a:pPr>
            <a:endParaRPr lang="en-US" dirty="0"/>
          </a:p>
        </p:txBody>
      </p:sp>
    </p:spTree>
    <p:extLst>
      <p:ext uri="{BB962C8B-B14F-4D97-AF65-F5344CB8AC3E}">
        <p14:creationId xmlns:p14="http://schemas.microsoft.com/office/powerpoint/2010/main" val="30650100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attachment"/>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66800" y="1600200"/>
            <a:ext cx="7239000" cy="4525963"/>
          </a:xfrm>
          <a:prstGeom prst="rect">
            <a:avLst/>
          </a:prstGeom>
          <a:noFill/>
          <a:ln>
            <a:noFill/>
          </a:ln>
        </p:spPr>
      </p:pic>
    </p:spTree>
    <p:extLst>
      <p:ext uri="{BB962C8B-B14F-4D97-AF65-F5344CB8AC3E}">
        <p14:creationId xmlns:p14="http://schemas.microsoft.com/office/powerpoint/2010/main" val="1291092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2658</Words>
  <Application>Microsoft Office PowerPoint</Application>
  <PresentationFormat>On-screen Show (4:3)</PresentationFormat>
  <Paragraphs>130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PowerPoint Presentation</vt:lpstr>
      <vt:lpstr>PowerPoint Presentation</vt:lpstr>
      <vt:lpstr>PowerPoint Presentation</vt:lpstr>
      <vt:lpstr>PowerPoint Presentation</vt:lpstr>
      <vt:lpstr>المقومات السياحية في أسوان</vt:lpstr>
      <vt:lpstr>PowerPoint Presentation</vt:lpstr>
      <vt:lpstr>PowerPoint Presentation</vt:lpstr>
      <vt:lpstr>PowerPoint Presentation</vt:lpstr>
      <vt:lpstr>PowerPoint Presentation</vt:lpstr>
      <vt:lpstr>المقومات السياحية في محافظة البحر الأحمر: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c:creator>
  <cp:lastModifiedBy>m</cp:lastModifiedBy>
  <cp:revision>3</cp:revision>
  <dcterms:created xsi:type="dcterms:W3CDTF">2006-08-16T00:00:00Z</dcterms:created>
  <dcterms:modified xsi:type="dcterms:W3CDTF">2016-03-21T09:09:24Z</dcterms:modified>
</cp:coreProperties>
</file>