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ar.wikipedia.org/wiki/%D9%81%D8%AA%D8%AD_(%D8%A3%D8%B3%D9%8A%D9%88%D8%B7)" TargetMode="External"/><Relationship Id="rId3" Type="http://schemas.openxmlformats.org/officeDocument/2006/relationships/hyperlink" Target="http://ar.wikipedia.org/wiki/%D8%A3%D8%B3%D9%8A%D9%88%D8%B7" TargetMode="External"/><Relationship Id="rId7" Type="http://schemas.openxmlformats.org/officeDocument/2006/relationships/hyperlink" Target="http://ar.wikipedia.org/wiki/%D9%85%D9%86%D9%81%D9%84%D9%88%D8%B7" TargetMode="External"/><Relationship Id="rId12" Type="http://schemas.openxmlformats.org/officeDocument/2006/relationships/hyperlink" Target="http://ar.wikipedia.org/wiki/%D8%B5%D8%AF%D9%81%D8%A7" TargetMode="External"/><Relationship Id="rId2" Type="http://schemas.openxmlformats.org/officeDocument/2006/relationships/hyperlink" Target="http://ar.wikipedia.org/wiki/%D9%85%D8%B5%D8%B1" TargetMode="External"/><Relationship Id="rId1" Type="http://schemas.openxmlformats.org/officeDocument/2006/relationships/slideLayout" Target="../slideLayouts/slideLayout1.xml"/><Relationship Id="rId6" Type="http://schemas.openxmlformats.org/officeDocument/2006/relationships/hyperlink" Target="http://ar.wikipedia.org/wiki/%D8%A3%D8%A8%D9%86%D9%88%D8%A8" TargetMode="External"/><Relationship Id="rId11" Type="http://schemas.openxmlformats.org/officeDocument/2006/relationships/hyperlink" Target="http://ar.wikipedia.org/wiki/%D8%A7%D9%84%D8%A8%D8%AF%D8%A7%D8%B1%D9%8A" TargetMode="External"/><Relationship Id="rId5" Type="http://schemas.openxmlformats.org/officeDocument/2006/relationships/hyperlink" Target="http://ar.wikipedia.org/wiki/%D8%AF%D9%8A%D8%B1%D9%88%D8%B7" TargetMode="External"/><Relationship Id="rId10" Type="http://schemas.openxmlformats.org/officeDocument/2006/relationships/hyperlink" Target="http://ar.wikipedia.org/wiki/%D8%B3%D8%A7%D8%AD%D9%84_%D8%B3%D9%84%D9%8A%D9%85" TargetMode="External"/><Relationship Id="rId4" Type="http://schemas.openxmlformats.org/officeDocument/2006/relationships/hyperlink" Target="http://ar.wikipedia.org/wiki/%D8%A3%D8%A8%D9%88_%D8%AA%D9%8A%D8%AC" TargetMode="External"/><Relationship Id="rId9" Type="http://schemas.openxmlformats.org/officeDocument/2006/relationships/hyperlink" Target="http://ar.wikipedia.org/wiki/%D8%A7%D9%84%D8%BA%D9%86%D8%A7%D9%8A%D9%85"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ar.wikipedia.org/wiki/%D8%AD%D8%B6%D8%A7%D8%B1%D8%A9_%D8%A7%D9%84%D8%A8%D8%AF%D8%A7%D8%B1%D9%8A" TargetMode="External"/><Relationship Id="rId2" Type="http://schemas.openxmlformats.org/officeDocument/2006/relationships/hyperlink" Target="http://ar.wikipedia.org/wiki/%D8%AD%D8%B6%D8%A7%D8%B1%D8%A9_%D8%AF%D9%8A%D8%B1_%D8%AA%D8%A7%D8%B3%D8%A7" TargetMode="External"/><Relationship Id="rId1" Type="http://schemas.openxmlformats.org/officeDocument/2006/relationships/slideLayout" Target="../slideLayouts/slideLayout2.xml"/><Relationship Id="rId6" Type="http://schemas.openxmlformats.org/officeDocument/2006/relationships/hyperlink" Target="http://ar.wikipedia.org/w/index.php?title=%D8%A7%D9%84%D8%AF%D9%8A%D8%B1_%D8%A7%D9%84%D9%85%D8%B9%D9%84%D9%82&amp;action=edit&amp;redlink=1" TargetMode="External"/><Relationship Id="rId5" Type="http://schemas.openxmlformats.org/officeDocument/2006/relationships/hyperlink" Target="http://ar.wikipedia.org/w/index.php?title=%D8%AF%D9%8A%D8%B1_%D8%A7%D9%84%D9%85%D8%AD%D8%B1%D9%82&amp;action=edit&amp;redlink=1" TargetMode="External"/><Relationship Id="rId4" Type="http://schemas.openxmlformats.org/officeDocument/2006/relationships/hyperlink" Target="http://ar.wikipedia.org/w/index.php?title=%D9%83%D9%88%D9%85_%D8%AF%D8%A7%D8%B1%D8%A7&amp;action=edit&amp;redlink=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ar.wikipedia.org/wiki/%D8%AC%D8%A7%D9%85%D8%B9%D8%A9_%D8%A3%D8%B3%D9%8A%D9%88%D8%B7" TargetMode="External"/><Relationship Id="rId2" Type="http://schemas.openxmlformats.org/officeDocument/2006/relationships/hyperlink" Target="http://ar.wikipedia.org/wiki/%D8%A7%D9%84%D9%88%D9%83%D8%A7%D9%8A%D9%84" TargetMode="External"/><Relationship Id="rId1" Type="http://schemas.openxmlformats.org/officeDocument/2006/relationships/slideLayout" Target="../slideLayouts/slideLayout2.xml"/><Relationship Id="rId4" Type="http://schemas.openxmlformats.org/officeDocument/2006/relationships/hyperlink" Target="http://ar.wikipedia.org/w/index.php?title=%D9%85%D8%AD%D9%85%D9%8A%D8%A9_%D8%A7%D9%84%D9%88%D8%A7%D8%AF%D9%8A_%D8%A7%D9%84%D8%A3%D8%B3%D9%8A%D9%88%D8%B7%D9%8A&amp;action=edit&amp;redlink=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marefa.org/index.php?title=%D8%AE%D9%86%D8%B3%D9%88&amp;action=edit&amp;redlink=1" TargetMode="External"/><Relationship Id="rId3" Type="http://schemas.openxmlformats.org/officeDocument/2006/relationships/hyperlink" Target="http://www.marefa.org/index.php/%D9%85%D8%B9%D8%A8%D8%AF_%D9%87%D9%8A%D8%A8%D8%B3" TargetMode="External"/><Relationship Id="rId7" Type="http://schemas.openxmlformats.org/officeDocument/2006/relationships/hyperlink" Target="http://www.marefa.org/index.php?title=%D9%85%D9%88%D8%AA_(%D8%A2%D9%84%D9%87%D8%A9_%D9%81%D8%B1%D8%B9%D9%88%D9%86%D9%8A%D8%A9)&amp;action=edit&amp;redlink=1" TargetMode="External"/><Relationship Id="rId12" Type="http://schemas.openxmlformats.org/officeDocument/2006/relationships/hyperlink" Target="http://www.marefa.org/index.php?title=%D9%86%D8%AE%D9%8A%D9%84_%D8%A7%D9%84%D8%AF%D9%88%D9%85&amp;action=edit&amp;redlink=1" TargetMode="External"/><Relationship Id="rId2" Type="http://schemas.openxmlformats.org/officeDocument/2006/relationships/hyperlink" Target="http://www.marefa.org/index.php/%D9%88%D8%A7%D8%AD%D8%A9_%D8%A7%D9%84%D8%AE%D8%A7%D8%B1%D8%AC%D8%A9" TargetMode="External"/><Relationship Id="rId1" Type="http://schemas.openxmlformats.org/officeDocument/2006/relationships/slideLayout" Target="../slideLayouts/slideLayout2.xml"/><Relationship Id="rId6" Type="http://schemas.openxmlformats.org/officeDocument/2006/relationships/hyperlink" Target="http://www.marefa.org/index.php/%D8%A3%D9%85%D9%88%D9%86" TargetMode="External"/><Relationship Id="rId11" Type="http://schemas.openxmlformats.org/officeDocument/2006/relationships/hyperlink" Target="http://www.marefa.org/index.php?title=%D8%A7%D9%84%D8%A3%D9%83%D8%A7%D8%B3%D9%8A%D8%A7&amp;action=edit&amp;redlink=1" TargetMode="External"/><Relationship Id="rId5" Type="http://schemas.openxmlformats.org/officeDocument/2006/relationships/hyperlink" Target="http://www.marefa.org/index.php?title=%D8%A7%D9%84%D8%A3%D8%B3%D8%B1%D8%A9_26&amp;action=edit&amp;redlink=1" TargetMode="External"/><Relationship Id="rId10" Type="http://schemas.openxmlformats.org/officeDocument/2006/relationships/hyperlink" Target="http://www.marefa.org/index.php?title=%D8%A7%D9%84%D9%84%D8%A8%D8%AE%D8%A9&amp;action=edit&amp;redlink=1" TargetMode="External"/><Relationship Id="rId4" Type="http://schemas.openxmlformats.org/officeDocument/2006/relationships/hyperlink" Target="http://www.marefa.org/index.php?title=%D9%85%D8%AF%D9%8A%D9%86%D8%A9_%D8%A7%D9%84%D8%AE%D8%A7%D8%B1%D8%AC%D8%A9&amp;action=edit&amp;redlink=1" TargetMode="External"/><Relationship Id="rId9" Type="http://schemas.openxmlformats.org/officeDocument/2006/relationships/hyperlink" Target="http://www.marefa.org/index.php?title=%D8%AC%D8%A8%D8%A7%D9%86%D8%A9_%D8%A7%D9%84%D8%A8%D8%AC%D9%88%D8%A7%D8%AA&amp;action=edit&amp;redlink=1"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marefa.org/index.php/%D8%AA%D8%B1%D8%A7%D8%AC%D8%A7%D9%86" TargetMode="External"/><Relationship Id="rId13" Type="http://schemas.openxmlformats.org/officeDocument/2006/relationships/hyperlink" Target="http://www.marefa.org/index.php?title=%D9%85%D8%AA%D8%AD%D9%81_%D8%A7%D9%84%D8%A2%D8%AB%D8%A7%D8%B1_%D8%A8%D8%A7%D9%84%D8%AE%D8%A7%D8%B1%D8%AC%D8%A9&amp;action=edit&amp;redlink=1" TargetMode="External"/><Relationship Id="rId3" Type="http://schemas.openxmlformats.org/officeDocument/2006/relationships/hyperlink" Target="http://www.marefa.org/index.php/%D8%A3%D9%81%D8%B1%D9%88%D8%AF%D9%8A%D8%AA" TargetMode="External"/><Relationship Id="rId7" Type="http://schemas.openxmlformats.org/officeDocument/2006/relationships/hyperlink" Target="http://www.marefa.org/index.php?title=%D9%82%D8%B1%D9%8A%D8%A9_%D8%A8%D8%A7%D8%B1%D9%8A%D8%B3&amp;action=edit&amp;redlink=1" TargetMode="External"/><Relationship Id="rId12" Type="http://schemas.openxmlformats.org/officeDocument/2006/relationships/hyperlink" Target="http://www.marefa.org/index.php?title=%D9%85%D8%A7%D8%B9%D8%AA&amp;action=edit&amp;redlink=1" TargetMode="External"/><Relationship Id="rId2" Type="http://schemas.openxmlformats.org/officeDocument/2006/relationships/hyperlink" Target="http://www.marefa.org/index.php?title=%D8%A7%D9%84%D9%86%D8%A7%D8%B6%D9%88%D8%B1%D8%A9&amp;action=edit&amp;redlink=1" TargetMode="External"/><Relationship Id="rId1" Type="http://schemas.openxmlformats.org/officeDocument/2006/relationships/slideLayout" Target="../slideLayouts/slideLayout2.xml"/><Relationship Id="rId6" Type="http://schemas.openxmlformats.org/officeDocument/2006/relationships/hyperlink" Target="http://www.marefa.org/index.php?title=%D9%85%D8%B9%D8%A8%D8%AF_%D8%AF%D9%88%D8%B4&amp;action=edit&amp;redlink=1" TargetMode="External"/><Relationship Id="rId11" Type="http://schemas.openxmlformats.org/officeDocument/2006/relationships/hyperlink" Target="http://www.marefa.org/index.php?title=%D9%85%D8%B9%D8%A8%D8%AF_%D9%82%D8%B5%D8%B1_%D8%A7%D9%84%D8%B2%D9%8A%D8%A7%D9%86&amp;action=edit&amp;redlink=1" TargetMode="External"/><Relationship Id="rId5" Type="http://schemas.openxmlformats.org/officeDocument/2006/relationships/hyperlink" Target="http://www.marefa.org/index.php?title=%D9%85%D8%B9%D8%A8%D8%AF_%D8%A7%D9%84%D8%BA%D9%88%D9%8A%D8%B7%D8%A9&amp;action=edit&amp;redlink=1" TargetMode="External"/><Relationship Id="rId10" Type="http://schemas.openxmlformats.org/officeDocument/2006/relationships/hyperlink" Target="http://www.marefa.org/index.php?title=%D8%AA%D8%B1%D8%AD%D8%A7%D9%86&amp;action=edit&amp;redlink=1" TargetMode="External"/><Relationship Id="rId4" Type="http://schemas.openxmlformats.org/officeDocument/2006/relationships/hyperlink" Target="http://www.marefa.org/index.php?title=%D9%82%D8%B5%D8%B1_%D9%85%D8%B5%D8%B7%D9%81%D9%89_%D8%A7%D9%84%D9%83%D8%A7%D8%B4%D9%81&amp;action=edit&amp;redlink=1" TargetMode="External"/><Relationship Id="rId9" Type="http://schemas.openxmlformats.org/officeDocument/2006/relationships/hyperlink" Target="http://www.marefa.org/index.php/%D9%87%D8%A7%D8%AF%D8%B1%D9%8A%D8%A7%D9%86"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marefa.org/index.php?title=%D8%A7%D9%84%D8%B9%D8%B5%D8%B1_%D8%A7%D9%84%D8%B1%D9%88%D9%85%D8%A7%D9%86%D9%89&amp;action=edit&amp;redlink=1" TargetMode="External"/><Relationship Id="rId2" Type="http://schemas.openxmlformats.org/officeDocument/2006/relationships/hyperlink" Target="http://www.marefa.org/index.php/%D9%88%D8%A7%D8%AD%D8%A9_%D8%A7%D9%84%D8%AF%D8%A7%D8%AE%D9%84%D8%A9" TargetMode="External"/><Relationship Id="rId1" Type="http://schemas.openxmlformats.org/officeDocument/2006/relationships/slideLayout" Target="../slideLayouts/slideLayout2.xml"/><Relationship Id="rId4" Type="http://schemas.openxmlformats.org/officeDocument/2006/relationships/hyperlink" Target="http://www.marefa.org/index.php?title=%D8%A7%D9%84%D8%B9%D8%B5%D8%B1_%D8%A7%D9%84%D8%AA%D8%B1%D9%83%D9%89&amp;action=edit&amp;redlink=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marefa.org/index.php/%D8%A7%D9%84%D8%A8%D9%82%D8%B1%D8%A9" TargetMode="External"/><Relationship Id="rId2" Type="http://schemas.openxmlformats.org/officeDocument/2006/relationships/hyperlink" Target="http://www.marefa.org/index.php/%D9%88%D8%A7%D8%AD%D8%A9_%D8%A7%D9%84%D9%81%D8%B1%D8%A7%D9%81%D8%B1%D8%A9" TargetMode="External"/><Relationship Id="rId1" Type="http://schemas.openxmlformats.org/officeDocument/2006/relationships/slideLayout" Target="../slideLayouts/slideLayout2.xml"/><Relationship Id="rId5" Type="http://schemas.openxmlformats.org/officeDocument/2006/relationships/hyperlink" Target="http://www.marefa.org/index.php/%D9%81%D8%B1%D8%A7%D9%81%D8%B1%D8%A9" TargetMode="External"/><Relationship Id="rId4" Type="http://schemas.openxmlformats.org/officeDocument/2006/relationships/hyperlink" Target="http://www.marefa.org/index.php?title=%D9%83%D9%87%D9%81_%D8%AC%D8%A7%D8%B1%D8%A9&amp;action=edit&amp;redlink=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10600" cy="6019800"/>
          </a:xfrm>
        </p:spPr>
        <p:txBody>
          <a:bodyPr/>
          <a:lstStyle/>
          <a:p>
            <a:pPr marL="0" indent="0" algn="ctr">
              <a:buNone/>
            </a:pPr>
            <a:r>
              <a:rPr lang="ar-EG" sz="4800" b="1" dirty="0">
                <a:solidFill>
                  <a:srgbClr val="FF0000"/>
                </a:solidFill>
              </a:rPr>
              <a:t>المقومات السياحية في </a:t>
            </a:r>
            <a:r>
              <a:rPr lang="ar-EG" sz="4800" b="1">
                <a:solidFill>
                  <a:srgbClr val="FF0000"/>
                </a:solidFill>
              </a:rPr>
              <a:t>إقليم </a:t>
            </a:r>
            <a:r>
              <a:rPr lang="ar-EG" sz="4800" b="1" smtClean="0">
                <a:solidFill>
                  <a:srgbClr val="FF0000"/>
                </a:solidFill>
              </a:rPr>
              <a:t>وسط </a:t>
            </a:r>
            <a:r>
              <a:rPr lang="ar-EG" sz="4800" b="1" dirty="0" smtClean="0">
                <a:solidFill>
                  <a:srgbClr val="FF0000"/>
                </a:solidFill>
              </a:rPr>
              <a:t>الصعيد</a:t>
            </a:r>
            <a:endParaRPr lang="ar-EG" sz="4800" b="1" dirty="0">
              <a:solidFill>
                <a:srgbClr val="FF0000"/>
              </a:solidFill>
            </a:endParaRPr>
          </a:p>
          <a:p>
            <a:pPr marL="0" indent="0">
              <a:buNone/>
            </a:pPr>
            <a:endParaRPr lang="ar-EG" dirty="0"/>
          </a:p>
          <a:p>
            <a:pPr marL="0" indent="0" algn="ctr">
              <a:buNone/>
            </a:pPr>
            <a:r>
              <a:rPr lang="ar-EG" sz="4000" b="1" dirty="0">
                <a:solidFill>
                  <a:srgbClr val="0000CC"/>
                </a:solidFill>
              </a:rPr>
              <a:t>د. محمد سليمان</a:t>
            </a:r>
          </a:p>
          <a:p>
            <a:pPr marL="0" indent="0" algn="ctr">
              <a:buNone/>
            </a:pPr>
            <a:r>
              <a:rPr lang="ar-EG" b="1" dirty="0">
                <a:solidFill>
                  <a:srgbClr val="7030A0"/>
                </a:solidFill>
              </a:rPr>
              <a:t>أستاذ مساعد بقسم الدراسات السياحية</a:t>
            </a:r>
          </a:p>
          <a:p>
            <a:pPr marL="0" indent="0" algn="ctr">
              <a:buNone/>
            </a:pPr>
            <a:r>
              <a:rPr lang="ar-EG" b="1" dirty="0">
                <a:solidFill>
                  <a:srgbClr val="7030A0"/>
                </a:solidFill>
              </a:rPr>
              <a:t>كلية السياحة والفنادق</a:t>
            </a:r>
          </a:p>
          <a:p>
            <a:pPr marL="0" indent="0" algn="ctr">
              <a:buNone/>
            </a:pPr>
            <a:r>
              <a:rPr lang="ar-EG" b="1" dirty="0">
                <a:solidFill>
                  <a:srgbClr val="7030A0"/>
                </a:solidFill>
              </a:rPr>
              <a:t>جامعة الفيوم</a:t>
            </a:r>
            <a:endParaRPr lang="en-US" b="1" dirty="0">
              <a:solidFill>
                <a:srgbClr val="7030A0"/>
              </a:solidFill>
            </a:endParaRPr>
          </a:p>
          <a:p>
            <a:pPr marL="0" indent="0">
              <a:buNone/>
            </a:pPr>
            <a:endParaRPr lang="en-US" dirty="0"/>
          </a:p>
        </p:txBody>
      </p:sp>
    </p:spTree>
    <p:extLst>
      <p:ext uri="{BB962C8B-B14F-4D97-AF65-F5344CB8AC3E}">
        <p14:creationId xmlns:p14="http://schemas.microsoft.com/office/powerpoint/2010/main" val="1288064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62000"/>
            <a:ext cx="8077200" cy="4832092"/>
          </a:xfrm>
          <a:prstGeom prst="rect">
            <a:avLst/>
          </a:prstGeom>
        </p:spPr>
        <p:txBody>
          <a:bodyPr wrap="square">
            <a:spAutoFit/>
          </a:bodyPr>
          <a:lstStyle/>
          <a:p>
            <a:pPr algn="just" rtl="1"/>
            <a:r>
              <a:rPr lang="ar-SA" b="1" dirty="0"/>
              <a:t>(أ) </a:t>
            </a:r>
            <a:r>
              <a:rPr lang="ar-SA" sz="2800" b="1" dirty="0"/>
              <a:t>المقومات السياحية في </a:t>
            </a:r>
            <a:r>
              <a:rPr lang="ar-EG" sz="2800" b="1" dirty="0"/>
              <a:t>محافظة أسيوط</a:t>
            </a:r>
            <a:r>
              <a:rPr lang="ar-SA" sz="2800" b="1" dirty="0"/>
              <a:t>:</a:t>
            </a:r>
            <a:endParaRPr lang="en-US" sz="2800" dirty="0"/>
          </a:p>
          <a:p>
            <a:pPr algn="just" rtl="1"/>
            <a:r>
              <a:rPr lang="ar-SA" sz="2800" dirty="0"/>
              <a:t>محافظة أسيوط</a:t>
            </a:r>
            <a:r>
              <a:rPr lang="en-US" sz="2800" dirty="0"/>
              <a:t> </a:t>
            </a:r>
            <a:r>
              <a:rPr lang="ar-SA" sz="2800" dirty="0"/>
              <a:t>من محافظات صعيد</a:t>
            </a:r>
            <a:r>
              <a:rPr lang="en-US" sz="2800" dirty="0"/>
              <a:t> </a:t>
            </a:r>
            <a:r>
              <a:rPr lang="ar-SA" sz="2800" dirty="0">
                <a:hlinkClick r:id="rId2" tooltip="مصر"/>
              </a:rPr>
              <a:t>مصر</a:t>
            </a:r>
            <a:r>
              <a:rPr lang="en-US" sz="2800" dirty="0"/>
              <a:t> </a:t>
            </a:r>
            <a:r>
              <a:rPr lang="ar-SA" sz="2800" dirty="0"/>
              <a:t>عاصمتها مدينة</a:t>
            </a:r>
            <a:r>
              <a:rPr lang="en-US" sz="2800" dirty="0"/>
              <a:t> </a:t>
            </a:r>
            <a:r>
              <a:rPr lang="ar-SA" sz="2800" dirty="0">
                <a:hlinkClick r:id="rId3" tooltip="أسيوط"/>
              </a:rPr>
              <a:t>أسيوط</a:t>
            </a:r>
            <a:r>
              <a:rPr lang="ar-SA" sz="2800" dirty="0"/>
              <a:t>، تتوسط محافظات الصعيد. تعد أسيوط العاصمة التجارية للصعيد. وتشتهر بأحيائها القديمة وأضرحتها خاصة في</a:t>
            </a:r>
            <a:r>
              <a:rPr lang="en-US" sz="2800" dirty="0"/>
              <a:t> </a:t>
            </a:r>
            <a:r>
              <a:rPr lang="ar-SA" sz="2800" dirty="0">
                <a:hlinkClick r:id="rId3" tooltip="أسيوط"/>
              </a:rPr>
              <a:t>مدينة أسيوط</a:t>
            </a:r>
            <a:r>
              <a:rPr lang="en-US" sz="2800" dirty="0"/>
              <a:t> </a:t>
            </a:r>
            <a:r>
              <a:rPr lang="ar-SA" sz="2800" dirty="0">
                <a:hlinkClick r:id="rId4" tooltip="أبو تيج"/>
              </a:rPr>
              <a:t>وأبوتيج</a:t>
            </a:r>
            <a:r>
              <a:rPr lang="en-US" sz="2800" dirty="0"/>
              <a:t> </a:t>
            </a:r>
            <a:r>
              <a:rPr lang="ar-SA" sz="2800" dirty="0"/>
              <a:t>ومدينة صدفا. تبلغ مساحتها الكلية 25926 كم2 بنسبة 72.8% من إجمالي المساحة المأهولة. تتكون المحافظة من 11 مركز، هي: </a:t>
            </a:r>
            <a:r>
              <a:rPr lang="ar-SA" sz="2800" dirty="0">
                <a:hlinkClick r:id="rId5" tooltip="ديروط"/>
              </a:rPr>
              <a:t>ديروط</a:t>
            </a:r>
            <a:r>
              <a:rPr lang="ar-SA" sz="2800" dirty="0"/>
              <a:t>-القوصية-</a:t>
            </a:r>
            <a:r>
              <a:rPr lang="ar-SA" sz="2800" dirty="0">
                <a:hlinkClick r:id="rId6" tooltip="أبنوب"/>
              </a:rPr>
              <a:t>أبنوب</a:t>
            </a:r>
            <a:r>
              <a:rPr lang="ar-SA" sz="2800" dirty="0"/>
              <a:t>-</a:t>
            </a:r>
            <a:r>
              <a:rPr lang="ar-SA" sz="2800" dirty="0">
                <a:hlinkClick r:id="rId7" tooltip="منفلوط"/>
              </a:rPr>
              <a:t>منفلوط</a:t>
            </a:r>
            <a:r>
              <a:rPr lang="ar-SA" sz="2800" dirty="0"/>
              <a:t>-</a:t>
            </a:r>
            <a:r>
              <a:rPr lang="ar-SA" sz="2800" dirty="0">
                <a:hlinkClick r:id="rId3" tooltip="أسيوط"/>
              </a:rPr>
              <a:t>أسيوط</a:t>
            </a:r>
            <a:r>
              <a:rPr lang="ar-SA" sz="2800" dirty="0"/>
              <a:t>-</a:t>
            </a:r>
            <a:r>
              <a:rPr lang="ar-SA" sz="2800" dirty="0">
                <a:hlinkClick r:id="rId8" tooltip="فتح (أسيوط)"/>
              </a:rPr>
              <a:t>الفتح</a:t>
            </a:r>
            <a:r>
              <a:rPr lang="ar-SA" sz="2800" dirty="0"/>
              <a:t>-</a:t>
            </a:r>
            <a:r>
              <a:rPr lang="ar-SA" sz="2800" dirty="0">
                <a:hlinkClick r:id="rId4" tooltip="أبو تيج"/>
              </a:rPr>
              <a:t>أبو تيج</a:t>
            </a:r>
            <a:r>
              <a:rPr lang="ar-SA" sz="2800" dirty="0"/>
              <a:t>-</a:t>
            </a:r>
            <a:r>
              <a:rPr lang="ar-SA" sz="2800" dirty="0">
                <a:hlinkClick r:id="rId9" tooltip="الغنايم"/>
              </a:rPr>
              <a:t>الغنايم</a:t>
            </a:r>
            <a:r>
              <a:rPr lang="ar-SA" sz="2800" dirty="0"/>
              <a:t>-</a:t>
            </a:r>
            <a:r>
              <a:rPr lang="ar-SA" sz="2800" dirty="0">
                <a:hlinkClick r:id="rId10" tooltip="ساحل سليم"/>
              </a:rPr>
              <a:t>ساحل سليم</a:t>
            </a:r>
            <a:r>
              <a:rPr lang="ar-SA" sz="2800" dirty="0"/>
              <a:t>-</a:t>
            </a:r>
            <a:r>
              <a:rPr lang="ar-SA" sz="2800" dirty="0">
                <a:hlinkClick r:id="rId11" tooltip="البداري"/>
              </a:rPr>
              <a:t>البداري</a:t>
            </a:r>
            <a:r>
              <a:rPr lang="ar-SA" sz="2800" dirty="0"/>
              <a:t>-</a:t>
            </a:r>
            <a:r>
              <a:rPr lang="ar-SA" sz="2800" dirty="0">
                <a:hlinkClick r:id="rId12" tooltip="صدفا"/>
              </a:rPr>
              <a:t>صدفا</a:t>
            </a:r>
            <a:r>
              <a:rPr lang="ar-SA" sz="2800" dirty="0"/>
              <a:t>. هذا وتحتفل محافظة أسيوط بعيدها القومي في 18 أبريل من كل عام. ويرجع الاحتفال بهذا التاريخ إلى ذكرى ثورة بنى عدى التي تقع على طرف الصحراء الغربية لمركز منفلوط وعلى الطريق المؤدى إلى الوادي الجديد</a:t>
            </a:r>
            <a:r>
              <a:rPr lang="en-US" sz="2800" dirty="0"/>
              <a:t>.</a:t>
            </a:r>
          </a:p>
        </p:txBody>
      </p:sp>
    </p:spTree>
    <p:extLst>
      <p:ext uri="{BB962C8B-B14F-4D97-AF65-F5344CB8AC3E}">
        <p14:creationId xmlns:p14="http://schemas.microsoft.com/office/powerpoint/2010/main" val="2020189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fontScale="85000" lnSpcReduction="10000"/>
          </a:bodyPr>
          <a:lstStyle/>
          <a:p>
            <a:pPr lvl="0" algn="just" rtl="1"/>
            <a:r>
              <a:rPr lang="ar-SA" b="1" dirty="0"/>
              <a:t>عصر ما قبل الأسرات</a:t>
            </a:r>
            <a:r>
              <a:rPr lang="ar-EG" b="1" dirty="0"/>
              <a:t>: </a:t>
            </a:r>
            <a:r>
              <a:rPr lang="ar-SA" dirty="0">
                <a:hlinkClick r:id="rId2" tooltip="حضارة دير تاسا"/>
              </a:rPr>
              <a:t>حضارة دير تاسا</a:t>
            </a:r>
            <a:r>
              <a:rPr lang="en-US" dirty="0"/>
              <a:t>- </a:t>
            </a:r>
            <a:r>
              <a:rPr lang="ar-SA" dirty="0">
                <a:hlinkClick r:id="rId3" tooltip="حضارة البداري"/>
              </a:rPr>
              <a:t>حضارة البداري</a:t>
            </a:r>
            <a:r>
              <a:rPr lang="en-US" dirty="0"/>
              <a:t>.</a:t>
            </a:r>
          </a:p>
          <a:p>
            <a:pPr lvl="0" algn="just" rtl="1"/>
            <a:r>
              <a:rPr lang="ar-SA" b="1" dirty="0"/>
              <a:t>عصر الأسرات</a:t>
            </a:r>
            <a:r>
              <a:rPr lang="ar-EG" b="1" dirty="0"/>
              <a:t>: </a:t>
            </a:r>
            <a:r>
              <a:rPr lang="ar-EG" dirty="0"/>
              <a:t>آ</a:t>
            </a:r>
            <a:r>
              <a:rPr lang="ar-SA" dirty="0"/>
              <a:t>ثار مير- آثار قصير العمارنة- آثار جبل أسيوط الغربي- آثار دير ريفا- آثار شطب- لوحات حدود مدينة أخناتون- آثار</a:t>
            </a:r>
            <a:r>
              <a:rPr lang="en-US" dirty="0"/>
              <a:t> </a:t>
            </a:r>
            <a:r>
              <a:rPr lang="ar-SA" dirty="0">
                <a:hlinkClick r:id="rId4" tooltip="كوم دارا (الصفحة غير موجودة)"/>
              </a:rPr>
              <a:t>كوم دارا</a:t>
            </a:r>
            <a:r>
              <a:rPr lang="en-US" dirty="0"/>
              <a:t> </a:t>
            </a:r>
            <a:r>
              <a:rPr lang="ar-SA" dirty="0"/>
              <a:t>بعرب العمايم- آثار النواجى- آثار عزبة يوسف- آثار دير الجبراوى- آثار عرب العطيات- آثار المعابدة. </a:t>
            </a:r>
            <a:endParaRPr lang="en-US" dirty="0"/>
          </a:p>
          <a:p>
            <a:pPr lvl="0" algn="just" rtl="1"/>
            <a:r>
              <a:rPr lang="ar-SA" b="1" dirty="0"/>
              <a:t>العصر القبطي</a:t>
            </a:r>
            <a:r>
              <a:rPr lang="ar-EG" b="1" dirty="0"/>
              <a:t>:</a:t>
            </a:r>
            <a:r>
              <a:rPr lang="ar-EG" dirty="0"/>
              <a:t> </a:t>
            </a:r>
            <a:r>
              <a:rPr lang="ar-SA" dirty="0">
                <a:hlinkClick r:id="rId5" tooltip="دير المحرق (الصفحة غير موجودة)"/>
              </a:rPr>
              <a:t>دير المحرق</a:t>
            </a:r>
            <a:r>
              <a:rPr lang="en-US" dirty="0"/>
              <a:t> </a:t>
            </a:r>
            <a:r>
              <a:rPr lang="ar-SA" dirty="0"/>
              <a:t>بالقوصية- دير العذراء بجبل أسيوط الغربي- دير الشهيد مارمينا "الشهير</a:t>
            </a:r>
            <a:r>
              <a:rPr lang="en-US" dirty="0"/>
              <a:t> </a:t>
            </a:r>
            <a:r>
              <a:rPr lang="ar-SA" dirty="0">
                <a:hlinkClick r:id="rId6" tooltip="الدير المعلق (الصفحة غير موجودة)"/>
              </a:rPr>
              <a:t>بالدير المعلق</a:t>
            </a:r>
            <a:r>
              <a:rPr lang="ar-SA" dirty="0"/>
              <a:t>" بأبنوب- دير السيدة العذراء بدير الجنادلة- ديرالامير تادرس الشطبى بمنفلوط- دير الشهيد مارمينا بصنبو- دير الأنبا كاراس السائح بديروط. وفى مدينة أسيوط في داخل البلد توجد كنيسة القديس مار مرقس الرسول التي تجلت عليها السيدة العذراء – دير الأنبا مقار الأثري بمدينة أبوتيج</a:t>
            </a:r>
            <a:r>
              <a:rPr lang="ar-EG" dirty="0"/>
              <a:t>.</a:t>
            </a:r>
            <a:endParaRPr lang="en-US" dirty="0"/>
          </a:p>
          <a:p>
            <a:pPr marL="0" indent="0">
              <a:buNone/>
            </a:pPr>
            <a:endParaRPr lang="en-US" dirty="0"/>
          </a:p>
        </p:txBody>
      </p:sp>
    </p:spTree>
    <p:extLst>
      <p:ext uri="{BB962C8B-B14F-4D97-AF65-F5344CB8AC3E}">
        <p14:creationId xmlns:p14="http://schemas.microsoft.com/office/powerpoint/2010/main" val="2083355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fontScale="47500" lnSpcReduction="20000"/>
          </a:bodyPr>
          <a:lstStyle/>
          <a:p>
            <a:pPr lvl="0" algn="just" rtl="1"/>
            <a:r>
              <a:rPr lang="ar-SA" sz="5100" b="1" dirty="0"/>
              <a:t>العصر الإسلامي</a:t>
            </a:r>
            <a:r>
              <a:rPr lang="ar-EG" sz="5100" b="1" dirty="0"/>
              <a:t>:</a:t>
            </a:r>
            <a:r>
              <a:rPr lang="ar-EG" sz="5100" dirty="0"/>
              <a:t> </a:t>
            </a:r>
            <a:r>
              <a:rPr lang="ar-SA" sz="5100" dirty="0">
                <a:hlinkClick r:id="rId2" tooltip="الوكايل"/>
              </a:rPr>
              <a:t>الوكايل</a:t>
            </a:r>
            <a:r>
              <a:rPr lang="en-US" sz="5100" dirty="0"/>
              <a:t> </a:t>
            </a:r>
            <a:r>
              <a:rPr lang="ar-SA" sz="5100" dirty="0"/>
              <a:t>بمدينة أسيوط - حمام ثابت بمدينة أسيوط - قنطرة المجذوب بمدينة أسيوط- جبانة المجذوب بمدينة أسيوط</a:t>
            </a:r>
            <a:r>
              <a:rPr lang="ar-EG" sz="5100" dirty="0"/>
              <a:t>- </a:t>
            </a:r>
            <a:r>
              <a:rPr lang="ar-SA" sz="5100" dirty="0"/>
              <a:t>شارع الأنكشارى بالقيسارية</a:t>
            </a:r>
            <a:r>
              <a:rPr lang="en-US" sz="5100" dirty="0"/>
              <a:t> -</a:t>
            </a:r>
            <a:r>
              <a:rPr lang="ar-SA" sz="5100" dirty="0"/>
              <a:t>المعهد الديني "معهد فؤاد الأول" بمدينة أسيوط- مسجد المجاهدين بمدينة أسيوط- مسجد جلال الدين السيوطى بمدينة أسيوط - مسجد مسجد أبو العيون بدشلوط – ديروط، ومسجد العوامر من عهد عمرو بن العاص بديروط، ومسجد السيد الفرغل بأبوتيج. ويوجد في مدينة أسيوط الجديدة الكثير من المساجد الفخمة مثل مسجد الهدي ومسجد الرحمة ومسجد عمر بن الخطاب</a:t>
            </a:r>
            <a:r>
              <a:rPr lang="ar-SA" sz="5100" dirty="0" smtClean="0"/>
              <a:t>.</a:t>
            </a:r>
            <a:endParaRPr lang="en-US" sz="5100" dirty="0" smtClean="0"/>
          </a:p>
          <a:p>
            <a:pPr lvl="0" algn="just" rtl="1"/>
            <a:endParaRPr lang="en-US" sz="5100" dirty="0"/>
          </a:p>
          <a:p>
            <a:pPr lvl="0" algn="just" rtl="1"/>
            <a:r>
              <a:rPr lang="ar-SA" sz="5100" b="1" dirty="0"/>
              <a:t>المعالم الحديثة</a:t>
            </a:r>
            <a:r>
              <a:rPr lang="ar-EG" sz="5100" b="1" dirty="0"/>
              <a:t>: </a:t>
            </a:r>
            <a:r>
              <a:rPr lang="ar-SA" sz="5100" dirty="0"/>
              <a:t>متحف مدرسة السلام بمدينة أسيوط</a:t>
            </a:r>
            <a:r>
              <a:rPr lang="en-US" sz="5100" dirty="0"/>
              <a:t> - </a:t>
            </a:r>
            <a:r>
              <a:rPr lang="ar-SA" sz="5100" dirty="0">
                <a:hlinkClick r:id="rId3" tooltip="جامعة أسيوط"/>
              </a:rPr>
              <a:t>جامعة أسيوط</a:t>
            </a:r>
            <a:r>
              <a:rPr lang="en-US" sz="5100" dirty="0"/>
              <a:t> - </a:t>
            </a:r>
            <a:r>
              <a:rPr lang="ar-SA" sz="5100" dirty="0"/>
              <a:t>جامعة الأزهر</a:t>
            </a:r>
            <a:r>
              <a:rPr lang="en-US" sz="5100" dirty="0"/>
              <a:t> - </a:t>
            </a:r>
            <a:r>
              <a:rPr lang="ar-SA" sz="5100" dirty="0">
                <a:hlinkClick r:id="rId4" tooltip="محمية الوادي الأسيوطي (الصفحة غير موجودة)"/>
              </a:rPr>
              <a:t>محمية الوادي الأسيوطي</a:t>
            </a:r>
            <a:r>
              <a:rPr lang="en-US" sz="5100" dirty="0"/>
              <a:t> - </a:t>
            </a:r>
            <a:r>
              <a:rPr lang="ar-SA" sz="5100" dirty="0"/>
              <a:t>نهر النيل وقناطر أسيوط - المعرض الدائم للهيئة الإقليمية للتنشيط السياحي بالديوان العام - قاعات المؤتمرات الدولية - مناطق الاكتشافات الأثرية الحديثة - المخيم السياحي - مرسى أسيوط السياحي - مرسى حورس السياحي</a:t>
            </a:r>
            <a:r>
              <a:rPr lang="ar-SA" sz="5100" dirty="0" smtClean="0"/>
              <a:t>.</a:t>
            </a:r>
            <a:endParaRPr lang="en-US" sz="5100" dirty="0" smtClean="0"/>
          </a:p>
          <a:p>
            <a:pPr lvl="0" algn="just" rtl="1"/>
            <a:endParaRPr lang="en-US" sz="5100" dirty="0"/>
          </a:p>
          <a:p>
            <a:pPr lvl="0" algn="just" rtl="1"/>
            <a:r>
              <a:rPr lang="ar-SA" sz="5100" b="1" dirty="0"/>
              <a:t>المشروعات الجديدة:</a:t>
            </a:r>
            <a:r>
              <a:rPr lang="en-US" sz="5100" dirty="0"/>
              <a:t> </a:t>
            </a:r>
            <a:r>
              <a:rPr lang="ar-SA" sz="5100" dirty="0"/>
              <a:t>تعد إقامة مدينة أسيوط الجديدة (المروه) على مساحة أربعة آلاف فدان منها 1300 فدان مساحة سكنية والباقي مساحات خضراء فرصة طيبة ومساعدة على تنشيط التجارة والسياحة بين أسيوط والبحر الأحمر وخلق منطقة جذب سياحي في المحمية الطبيعية بوادي الأسيوطي وكذلك استثمار الموارد الطبيعية بمحاجر وادي الأسيوطي.</a:t>
            </a:r>
            <a:endParaRPr lang="en-US" sz="5100" dirty="0"/>
          </a:p>
          <a:p>
            <a:pPr marL="0" indent="0">
              <a:buNone/>
            </a:pPr>
            <a:endParaRPr lang="en-US" dirty="0"/>
          </a:p>
        </p:txBody>
      </p:sp>
    </p:spTree>
    <p:extLst>
      <p:ext uri="{BB962C8B-B14F-4D97-AF65-F5344CB8AC3E}">
        <p14:creationId xmlns:p14="http://schemas.microsoft.com/office/powerpoint/2010/main" val="2938931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10000"/>
          </a:bodyPr>
          <a:lstStyle/>
          <a:p>
            <a:pPr algn="just" rtl="1"/>
            <a:r>
              <a:rPr lang="ar-EG" b="1" dirty="0"/>
              <a:t>(ب) </a:t>
            </a:r>
            <a:r>
              <a:rPr lang="ar-SA" b="1" dirty="0"/>
              <a:t>المقومات السياحية في </a:t>
            </a:r>
            <a:r>
              <a:rPr lang="ar-EG" b="1" dirty="0"/>
              <a:t>الوادي الجديد</a:t>
            </a:r>
            <a:r>
              <a:rPr lang="ar-SA" b="1" dirty="0"/>
              <a:t>:</a:t>
            </a:r>
            <a:endParaRPr lang="en-US" dirty="0"/>
          </a:p>
          <a:p>
            <a:pPr algn="just" rtl="1"/>
            <a:r>
              <a:rPr lang="ar-SA" dirty="0"/>
              <a:t>تقع محافظة الوادي الجديد في صحراء مصر الغربية وتمثل 67% من مساحتها الكلية وتضم محافظة الوادي الجديد ثلاث واحات رئيسية هي الخارجة وهى العاصمة والداخلة والفرافرة. </a:t>
            </a:r>
            <a:endParaRPr lang="en-US" dirty="0"/>
          </a:p>
          <a:p>
            <a:pPr algn="just" rtl="1"/>
            <a:r>
              <a:rPr lang="ar-SA" b="1" dirty="0"/>
              <a:t>المعالم السياحية بالوادي الجديد:</a:t>
            </a:r>
            <a:endParaRPr lang="en-US" dirty="0"/>
          </a:p>
          <a:p>
            <a:pPr algn="just" rtl="1"/>
            <a:r>
              <a:rPr lang="ar-SA" dirty="0"/>
              <a:t>تتمتع المحافظة بمقومات متعددة للسياحة ومنها المواقع الأثرية التي ترجع إلى مختلف العصور التاريخية, حيث يوجد بالمحافظة 120 موقع أثرى, هذا إلى جانب الطقس الصحراوي الجاف والمياه المعدنية والمياه الساخنة والطبيعة الصحراوية والغرود الرملية المتحركة مما يتيح الفرصة لنهضة سياحية في شتى المجالات الترفيهية والثقافية والرياضية والاستشفائية</a:t>
            </a:r>
            <a:r>
              <a:rPr lang="en-US" dirty="0"/>
              <a:t>.</a:t>
            </a:r>
          </a:p>
          <a:p>
            <a:pPr marL="0" indent="0" algn="just">
              <a:buNone/>
            </a:pPr>
            <a:endParaRPr lang="en-US" dirty="0"/>
          </a:p>
        </p:txBody>
      </p:sp>
    </p:spTree>
    <p:extLst>
      <p:ext uri="{BB962C8B-B14F-4D97-AF65-F5344CB8AC3E}">
        <p14:creationId xmlns:p14="http://schemas.microsoft.com/office/powerpoint/2010/main" val="303705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229600" cy="5943600"/>
          </a:xfrm>
        </p:spPr>
        <p:txBody>
          <a:bodyPr>
            <a:normAutofit fontScale="70000" lnSpcReduction="20000"/>
          </a:bodyPr>
          <a:lstStyle/>
          <a:p>
            <a:pPr lvl="1" algn="just" rtl="1"/>
            <a:r>
              <a:rPr lang="ar-SA" b="1" dirty="0"/>
              <a:t>واحة الخارجة: </a:t>
            </a:r>
            <a:endParaRPr lang="en-US" sz="2000" dirty="0"/>
          </a:p>
          <a:p>
            <a:pPr algn="just" rtl="1"/>
            <a:r>
              <a:rPr lang="ar-SA" dirty="0"/>
              <a:t>عرفت</a:t>
            </a:r>
            <a:r>
              <a:rPr lang="en-US" dirty="0"/>
              <a:t> </a:t>
            </a:r>
            <a:r>
              <a:rPr lang="ar-SA" dirty="0">
                <a:hlinkClick r:id="rId2" tooltip="واحة الخارجة"/>
              </a:rPr>
              <a:t>واحة الخارجة</a:t>
            </a:r>
            <a:r>
              <a:rPr lang="en-US" dirty="0"/>
              <a:t> </a:t>
            </a:r>
            <a:r>
              <a:rPr lang="ar-SA" dirty="0"/>
              <a:t>باسم "هبت" وتعنى المحراث لكونها تشتهر بالزراعة</a:t>
            </a:r>
            <a:r>
              <a:rPr lang="en-US" dirty="0"/>
              <a:t>.</a:t>
            </a:r>
            <a:r>
              <a:rPr lang="ar-SA" dirty="0"/>
              <a:t> ومن أهم آثار الخارجة ما يلي:</a:t>
            </a:r>
            <a:endParaRPr lang="en-US" sz="2400" dirty="0"/>
          </a:p>
          <a:p>
            <a:pPr lvl="0" algn="just" rtl="1"/>
            <a:r>
              <a:rPr lang="ar-SA" b="1" dirty="0">
                <a:hlinkClick r:id="rId3" tooltip="معبد هيبس"/>
              </a:rPr>
              <a:t>معبد هيبس</a:t>
            </a:r>
            <a:r>
              <a:rPr lang="ar-EG" b="1" dirty="0"/>
              <a:t>:</a:t>
            </a:r>
            <a:r>
              <a:rPr lang="ar-EG" dirty="0"/>
              <a:t> </a:t>
            </a:r>
            <a:r>
              <a:rPr lang="ar-SA" dirty="0"/>
              <a:t>يقع معبد هيبس على بعد حوالي 1 كم شمال</a:t>
            </a:r>
            <a:r>
              <a:rPr lang="en-US" dirty="0"/>
              <a:t> </a:t>
            </a:r>
            <a:r>
              <a:rPr lang="ar-SA" dirty="0">
                <a:hlinkClick r:id="rId4" tooltip="مدينة الخارجة (الصفحة غير موجودة)"/>
              </a:rPr>
              <a:t>مدينة الخارجة</a:t>
            </a:r>
            <a:r>
              <a:rPr lang="en-US" dirty="0"/>
              <a:t> </a:t>
            </a:r>
            <a:r>
              <a:rPr lang="ar-SA" dirty="0"/>
              <a:t>ولهذا المعبد أهمية خاصة حيث يمثل العصور التاريخية المختلفة الفرعونية والفارسية والبطلمية والرومانية</a:t>
            </a:r>
            <a:r>
              <a:rPr lang="en-US" dirty="0"/>
              <a:t>.</a:t>
            </a:r>
            <a:r>
              <a:rPr lang="ar-SA" dirty="0"/>
              <a:t> فتاريخه يرجع إلى العصر الفرعوني</a:t>
            </a:r>
            <a:r>
              <a:rPr lang="en-US" dirty="0"/>
              <a:t> - </a:t>
            </a:r>
            <a:r>
              <a:rPr lang="ar-SA" dirty="0">
                <a:hlinkClick r:id="rId5" tooltip="الأسرة 26 (الصفحة غير موجودة)"/>
              </a:rPr>
              <a:t>الأسرة 26</a:t>
            </a:r>
            <a:r>
              <a:rPr lang="en-US" dirty="0"/>
              <a:t> - </a:t>
            </a:r>
            <a:r>
              <a:rPr lang="ar-SA" dirty="0"/>
              <a:t>وشيد لعبادة الثالوث المقدس </a:t>
            </a:r>
            <a:r>
              <a:rPr lang="en-US" dirty="0"/>
              <a:t>)</a:t>
            </a:r>
            <a:r>
              <a:rPr lang="ar-SA" dirty="0">
                <a:hlinkClick r:id="rId6" tooltip="أمون"/>
              </a:rPr>
              <a:t>أمون</a:t>
            </a:r>
            <a:r>
              <a:rPr lang="en-US" dirty="0"/>
              <a:t>-</a:t>
            </a:r>
            <a:r>
              <a:rPr lang="ar-SA" dirty="0">
                <a:hlinkClick r:id="rId7" tooltip="موت (آلهة فرعونية) (الصفحة غير موجودة)"/>
              </a:rPr>
              <a:t>موت</a:t>
            </a:r>
            <a:r>
              <a:rPr lang="en-US" dirty="0"/>
              <a:t>-</a:t>
            </a:r>
            <a:r>
              <a:rPr lang="ar-SA" dirty="0">
                <a:hlinkClick r:id="rId8" tooltip="خنسو (الصفحة غير موجودة)"/>
              </a:rPr>
              <a:t>خنسو</a:t>
            </a:r>
            <a:r>
              <a:rPr lang="en-US" dirty="0"/>
              <a:t>(</a:t>
            </a:r>
            <a:r>
              <a:rPr lang="ar-SA" dirty="0"/>
              <a:t>.</a:t>
            </a:r>
            <a:endParaRPr lang="en-US" sz="2400" dirty="0"/>
          </a:p>
          <a:p>
            <a:pPr lvl="0" algn="just" rtl="1"/>
            <a:r>
              <a:rPr lang="ar-SA" b="1" dirty="0">
                <a:hlinkClick r:id="rId9" tooltip="جبانة البجوات (الصفحة غير موجودة)"/>
              </a:rPr>
              <a:t>جبانة البجوات</a:t>
            </a:r>
            <a:r>
              <a:rPr lang="ar-EG" b="1" dirty="0"/>
              <a:t>:</a:t>
            </a:r>
            <a:r>
              <a:rPr lang="ar-EG" dirty="0"/>
              <a:t> </a:t>
            </a:r>
            <a:r>
              <a:rPr lang="ar-SA" dirty="0"/>
              <a:t>تقع جبانة البجوات على بعد 3 كم شمال مدينة الخارجة خلف معبد هيبس ويرجع أسمها إلى طرازها المعماري على شكل القبوات، ويرجع تاريخها من القرن الثاني حتى القرن السابع الميلادي وتضم 263 مقبرة على شكل كنائس صغيرة بنيت بطراز القباب وتتوسطها أطلال كنيسة تعتبر من أقدم الكنائس القبطية في مصر</a:t>
            </a:r>
            <a:r>
              <a:rPr lang="en-US" dirty="0"/>
              <a:t>.</a:t>
            </a:r>
            <a:r>
              <a:rPr lang="ar-SA" dirty="0"/>
              <a:t> وأهم هذه المقابر مقبرة الخروج التي تحكى رسومها قصة خروج بنى إسرائيل من مصر يتبعهم فرعون بجنوده, وتليها مقبرة السلام وفيه صور ليعقوب والسيدة العذراء والقديسين بولا وتكلا, وتوجد على المقابر الأخرى نقوش ملونة وكتابات قبطية تحكى قصصا لتاريخ المسيحية في مصر</a:t>
            </a:r>
            <a:r>
              <a:rPr lang="en-US" dirty="0"/>
              <a:t>.</a:t>
            </a:r>
            <a:endParaRPr lang="en-US" sz="2400" dirty="0"/>
          </a:p>
          <a:p>
            <a:pPr lvl="0" algn="just" rtl="1"/>
            <a:r>
              <a:rPr lang="ar-SA" b="1" dirty="0">
                <a:hlinkClick r:id="rId10" tooltip="اللبخة (الصفحة غير موجودة)"/>
              </a:rPr>
              <a:t>اللبخة</a:t>
            </a:r>
            <a:r>
              <a:rPr lang="ar-EG" b="1" dirty="0"/>
              <a:t>:</a:t>
            </a:r>
            <a:r>
              <a:rPr lang="ar-EG" dirty="0"/>
              <a:t> </a:t>
            </a:r>
            <a:r>
              <a:rPr lang="ar-SA" dirty="0"/>
              <a:t>وهى تبعد حوالي 13 كم شمال مدينة الخارجة وتضم بقايا قلعة ومعبد ومقابر من الطوب اللبن منتشرة في تلال المنطقة، كما توجد بالمنطقة أشجار</a:t>
            </a:r>
            <a:r>
              <a:rPr lang="en-US" dirty="0"/>
              <a:t> </a:t>
            </a:r>
            <a:r>
              <a:rPr lang="ar-SA" dirty="0">
                <a:hlinkClick r:id="rId11" tooltip="الأكاسيا (الصفحة غير موجودة)"/>
              </a:rPr>
              <a:t>الأكاسيا</a:t>
            </a:r>
            <a:r>
              <a:rPr lang="en-US" dirty="0"/>
              <a:t> </a:t>
            </a:r>
            <a:r>
              <a:rPr lang="ar-SA" dirty="0">
                <a:hlinkClick r:id="rId12" tooltip="نخيل الدوم (الصفحة غير موجودة)"/>
              </a:rPr>
              <a:t>ونخيل الدوم</a:t>
            </a:r>
            <a:r>
              <a:rPr lang="en-US" dirty="0"/>
              <a:t> </a:t>
            </a:r>
            <a:r>
              <a:rPr lang="ar-SA" dirty="0"/>
              <a:t>وبوجد بها نظام القنوات القديمة لتجميع المياه وري المنطقة في العصر الروماني</a:t>
            </a:r>
            <a:r>
              <a:rPr lang="en-US" dirty="0" smtClean="0"/>
              <a:t>.</a:t>
            </a:r>
          </a:p>
          <a:p>
            <a:pPr lvl="0" algn="just" rtl="1"/>
            <a:endParaRPr lang="en-US" sz="2400" dirty="0"/>
          </a:p>
          <a:p>
            <a:pPr marL="0" indent="0" algn="just">
              <a:buNone/>
            </a:pPr>
            <a:endParaRPr lang="en-US" dirty="0"/>
          </a:p>
        </p:txBody>
      </p:sp>
    </p:spTree>
    <p:extLst>
      <p:ext uri="{BB962C8B-B14F-4D97-AF65-F5344CB8AC3E}">
        <p14:creationId xmlns:p14="http://schemas.microsoft.com/office/powerpoint/2010/main" val="2589901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486400"/>
          </a:xfrm>
        </p:spPr>
        <p:txBody>
          <a:bodyPr>
            <a:normAutofit fontScale="62500" lnSpcReduction="20000"/>
          </a:bodyPr>
          <a:lstStyle/>
          <a:p>
            <a:pPr lvl="0" algn="just" rtl="1"/>
            <a:r>
              <a:rPr lang="ar-SA" b="1" dirty="0"/>
              <a:t>قصور</a:t>
            </a:r>
            <a:r>
              <a:rPr lang="en-US" b="1" dirty="0"/>
              <a:t> </a:t>
            </a:r>
            <a:r>
              <a:rPr lang="ar-SA" b="1" dirty="0">
                <a:hlinkClick r:id="rId2" tooltip="الناضورة (الصفحة غير موجودة)"/>
              </a:rPr>
              <a:t>الناضورة</a:t>
            </a:r>
            <a:r>
              <a:rPr lang="ar-EG" b="1" dirty="0"/>
              <a:t>:</a:t>
            </a:r>
            <a:r>
              <a:rPr lang="ar-EG" dirty="0"/>
              <a:t> </a:t>
            </a:r>
            <a:r>
              <a:rPr lang="ar-SA" dirty="0"/>
              <a:t>يقع على بعد 1 كم من مدينة الخارجة من الجهة الشرقية لمعبد هيبس</a:t>
            </a:r>
            <a:r>
              <a:rPr lang="ar-EG" dirty="0"/>
              <a:t>،</a:t>
            </a:r>
            <a:r>
              <a:rPr lang="ar-SA" dirty="0"/>
              <a:t> وقد سمي بالناضورة لاستخدامه كمركز مراقبة في عهد الترك والمماليك لكشف - الإمبراطور انطونيوس بيوس أوائل القرن الثاني الميلادي وبه بقايا كتابات هيروغليفية ونقوش بارزة للآلهة</a:t>
            </a:r>
            <a:r>
              <a:rPr lang="en-US" dirty="0"/>
              <a:t> </a:t>
            </a:r>
            <a:r>
              <a:rPr lang="ar-SA" dirty="0">
                <a:hlinkClick r:id="rId3" tooltip="أفروديت"/>
              </a:rPr>
              <a:t>أفروديت</a:t>
            </a:r>
            <a:r>
              <a:rPr lang="en-US" dirty="0"/>
              <a:t> .</a:t>
            </a:r>
          </a:p>
          <a:p>
            <a:pPr lvl="0" algn="just" rtl="1"/>
            <a:r>
              <a:rPr lang="ar-SA" b="1" dirty="0">
                <a:hlinkClick r:id="rId4" tooltip="قصر مصطفى الكاشف (الصفحة غير موجودة)"/>
              </a:rPr>
              <a:t>قصر مصطفى الكاشف</a:t>
            </a:r>
            <a:r>
              <a:rPr lang="ar-EG" b="1" dirty="0"/>
              <a:t>:</a:t>
            </a:r>
            <a:r>
              <a:rPr lang="ar-EG" dirty="0"/>
              <a:t> </a:t>
            </a:r>
            <a:r>
              <a:rPr lang="ar-SA" dirty="0"/>
              <a:t>يقع على بعد أقل من كيلو متر خلف جبانة البجوات وهو عبارة عن بقايا حصن روماني كان بمثابة حصن كبير عبارة عن مبنى ضخم وفى الجهة الغربية منه يوجد الجزء الأقدم من المبنى وهو عبارة عن مساكن مستقلة ذات سقوف على هيئة قبو كانت تقام بها الطقوس الدينية وتستخدم أيضاً كسكن للتجار العابرين</a:t>
            </a:r>
            <a:r>
              <a:rPr lang="en-US" dirty="0"/>
              <a:t>.</a:t>
            </a:r>
          </a:p>
          <a:p>
            <a:pPr lvl="0" algn="just" rtl="1"/>
            <a:r>
              <a:rPr lang="ar-SA" b="1" dirty="0">
                <a:hlinkClick r:id="rId5" tooltip="معبد الغويطة (الصفحة غير موجودة)"/>
              </a:rPr>
              <a:t>معبد الغويطة</a:t>
            </a:r>
            <a:r>
              <a:rPr lang="ar-EG" b="1" dirty="0"/>
              <a:t>:</a:t>
            </a:r>
            <a:r>
              <a:rPr lang="ar-EG" dirty="0"/>
              <a:t> </a:t>
            </a:r>
            <a:r>
              <a:rPr lang="ar-SA" dirty="0"/>
              <a:t>يقع على بعد 21 كم جنوب مدينة الخارجة. ويرجع تاريخه إلى الأسرة 27 (522 ق.م ) وتوجد على المعبد نقوش لبطليموس يرتدى تاج الوجه القبلي من الناحية الجنوبية وتاج الوجه البحري من الناحية الشمالية, وينتهي المعبد بقدس الأقداس وإلى جواره مقصورات على شكل قبوات</a:t>
            </a:r>
            <a:r>
              <a:rPr lang="en-US" dirty="0"/>
              <a:t>.</a:t>
            </a:r>
          </a:p>
          <a:p>
            <a:pPr lvl="0" algn="just" rtl="1"/>
            <a:r>
              <a:rPr lang="ar-SA" b="1" dirty="0">
                <a:hlinkClick r:id="rId6" tooltip="معبد دوش (الصفحة غير موجودة)"/>
              </a:rPr>
              <a:t>معبد دوش</a:t>
            </a:r>
            <a:r>
              <a:rPr lang="en-US" b="1" dirty="0"/>
              <a:t> </a:t>
            </a:r>
            <a:r>
              <a:rPr lang="ar-SA" b="1" dirty="0"/>
              <a:t>بباريس</a:t>
            </a:r>
            <a:r>
              <a:rPr lang="ar-SA" dirty="0"/>
              <a:t>: ويقع على بعد 23 ك.م من</a:t>
            </a:r>
            <a:r>
              <a:rPr lang="en-US" dirty="0"/>
              <a:t> </a:t>
            </a:r>
            <a:r>
              <a:rPr lang="ar-SA" dirty="0">
                <a:hlinkClick r:id="rId7" tooltip="قرية باريس (الصفحة غير موجودة)"/>
              </a:rPr>
              <a:t>قرية باريس</a:t>
            </a:r>
            <a:r>
              <a:rPr lang="en-US" dirty="0"/>
              <a:t> </a:t>
            </a:r>
            <a:r>
              <a:rPr lang="ar-SA" dirty="0"/>
              <a:t>داخل الصحراء وشيد لعبادة الإله سبر أبيس اله الرومان والإله أيزيس، ويرجع تاريخه إلى عصر الأباطرة الرومان</a:t>
            </a:r>
            <a:r>
              <a:rPr lang="en-US" dirty="0"/>
              <a:t> </a:t>
            </a:r>
            <a:r>
              <a:rPr lang="ar-SA" dirty="0">
                <a:hlinkClick r:id="rId8" tooltip="تراجان"/>
              </a:rPr>
              <a:t>تراجان</a:t>
            </a:r>
            <a:r>
              <a:rPr lang="en-US" dirty="0"/>
              <a:t> </a:t>
            </a:r>
            <a:r>
              <a:rPr lang="ar-SA" dirty="0">
                <a:hlinkClick r:id="rId9" tooltip="هادريان"/>
              </a:rPr>
              <a:t>وهادريان</a:t>
            </a:r>
            <a:r>
              <a:rPr lang="en-US" dirty="0"/>
              <a:t> </a:t>
            </a:r>
            <a:r>
              <a:rPr lang="ar-SA" dirty="0"/>
              <a:t>ويوجد على جدرانه مناظر للإمبراطور</a:t>
            </a:r>
            <a:r>
              <a:rPr lang="en-US" dirty="0"/>
              <a:t> </a:t>
            </a:r>
            <a:r>
              <a:rPr lang="ar-SA" dirty="0">
                <a:hlinkClick r:id="rId10" tooltip="ترحان (الصفحة غير موجودة)"/>
              </a:rPr>
              <a:t>ترحان</a:t>
            </a:r>
            <a:r>
              <a:rPr lang="en-US" dirty="0"/>
              <a:t> </a:t>
            </a:r>
            <a:r>
              <a:rPr lang="ar-SA" dirty="0"/>
              <a:t>يقدم القرابين للإله</a:t>
            </a:r>
            <a:r>
              <a:rPr lang="en-US" dirty="0"/>
              <a:t>.</a:t>
            </a:r>
          </a:p>
          <a:p>
            <a:pPr lvl="0" algn="just" rtl="1"/>
            <a:r>
              <a:rPr lang="ar-SA" b="1" dirty="0">
                <a:hlinkClick r:id="rId11" tooltip="معبد قصر الزيان (الصفحة غير موجودة)"/>
              </a:rPr>
              <a:t>معبد قصر الزيان</a:t>
            </a:r>
            <a:r>
              <a:rPr lang="ar-EG" b="1" dirty="0"/>
              <a:t>:</a:t>
            </a:r>
            <a:r>
              <a:rPr lang="ar-EG" dirty="0"/>
              <a:t> </a:t>
            </a:r>
            <a:r>
              <a:rPr lang="ar-SA" dirty="0"/>
              <a:t>يقع جنوب قصر الغويطة على بعد 25 كم جنوب مدينة الخارجة، ويعود بناؤه إلى العصر البطلمى وشيد المبعد لعبادة (آمون هيبت) ويظهر في نقوشه الملك يقدم تمثال</a:t>
            </a:r>
            <a:r>
              <a:rPr lang="en-US" dirty="0"/>
              <a:t> </a:t>
            </a:r>
            <a:r>
              <a:rPr lang="ar-SA" dirty="0">
                <a:hlinkClick r:id="rId12" tooltip="ماعت (الصفحة غير موجودة)"/>
              </a:rPr>
              <a:t>ماعت</a:t>
            </a:r>
            <a:r>
              <a:rPr lang="en-US" dirty="0"/>
              <a:t> </a:t>
            </a:r>
            <a:r>
              <a:rPr lang="ar-SA" dirty="0"/>
              <a:t>للإله آمون على رأس كبش</a:t>
            </a:r>
            <a:r>
              <a:rPr lang="en-US" dirty="0" smtClean="0"/>
              <a:t>.</a:t>
            </a:r>
          </a:p>
          <a:p>
            <a:pPr lvl="0" algn="just" rtl="1"/>
            <a:r>
              <a:rPr lang="ar-SA" b="1" dirty="0" smtClean="0">
                <a:hlinkClick r:id="rId13" tooltip="متحف الآثار بالخارجة (الصفحة غير موجودة)"/>
              </a:rPr>
              <a:t>متحف </a:t>
            </a:r>
            <a:r>
              <a:rPr lang="ar-SA" b="1" dirty="0">
                <a:hlinkClick r:id="rId13" tooltip="متحف الآثار بالخارجة (الصفحة غير موجودة)"/>
              </a:rPr>
              <a:t>الآثار بالخارجة</a:t>
            </a:r>
            <a:r>
              <a:rPr lang="ar-EG" dirty="0"/>
              <a:t>: </a:t>
            </a:r>
            <a:r>
              <a:rPr lang="ar-SA" dirty="0"/>
              <a:t>هذا المتحف يضم العديد من القطع الأثري</a:t>
            </a:r>
            <a:r>
              <a:rPr lang="ar-EG" dirty="0"/>
              <a:t>ة</a:t>
            </a:r>
            <a:r>
              <a:rPr lang="ar-SA" dirty="0"/>
              <a:t> </a:t>
            </a:r>
            <a:r>
              <a:rPr lang="ar-SA" dirty="0" smtClean="0"/>
              <a:t>القديمة</a:t>
            </a:r>
            <a:endParaRPr lang="en-US" dirty="0"/>
          </a:p>
        </p:txBody>
      </p:sp>
    </p:spTree>
    <p:extLst>
      <p:ext uri="{BB962C8B-B14F-4D97-AF65-F5344CB8AC3E}">
        <p14:creationId xmlns:p14="http://schemas.microsoft.com/office/powerpoint/2010/main" val="1649047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10600" cy="6553200"/>
          </a:xfrm>
        </p:spPr>
        <p:txBody>
          <a:bodyPr>
            <a:normAutofit fontScale="47500" lnSpcReduction="20000"/>
          </a:bodyPr>
          <a:lstStyle/>
          <a:p>
            <a:pPr lvl="1" algn="just" rtl="1"/>
            <a:r>
              <a:rPr lang="ar-SA" sz="4200" b="1" dirty="0">
                <a:solidFill>
                  <a:srgbClr val="FF0000"/>
                </a:solidFill>
              </a:rPr>
              <a:t>واحة الداخلة: </a:t>
            </a:r>
            <a:endParaRPr lang="en-US" sz="4200" b="1" dirty="0" smtClean="0">
              <a:solidFill>
                <a:srgbClr val="FF0000"/>
              </a:solidFill>
            </a:endParaRPr>
          </a:p>
          <a:p>
            <a:pPr lvl="1" algn="just" rtl="1"/>
            <a:endParaRPr lang="en-US" sz="2000" dirty="0"/>
          </a:p>
          <a:p>
            <a:pPr algn="just" rtl="1"/>
            <a:r>
              <a:rPr lang="ar-SA" sz="3400" dirty="0"/>
              <a:t>عرفت</a:t>
            </a:r>
            <a:r>
              <a:rPr lang="en-US" sz="3400" dirty="0"/>
              <a:t> </a:t>
            </a:r>
            <a:r>
              <a:rPr lang="ar-SA" sz="3400" dirty="0">
                <a:hlinkClick r:id="rId2" tooltip="واحة الداخلة"/>
              </a:rPr>
              <a:t>واحة الداخلة</a:t>
            </a:r>
            <a:r>
              <a:rPr lang="en-US" sz="3400" dirty="0"/>
              <a:t> </a:t>
            </a:r>
            <a:r>
              <a:rPr lang="ar-SA" sz="3400" dirty="0"/>
              <a:t>باسم "كنمت" بمعنى التربة السوداء أي أنسب أنواع التربة للزراعة</a:t>
            </a:r>
            <a:r>
              <a:rPr lang="en-US" sz="3400" dirty="0"/>
              <a:t>.</a:t>
            </a:r>
            <a:r>
              <a:rPr lang="ar-SA" sz="3400" dirty="0"/>
              <a:t> ومن أهم آثار الداخلة ما يلي:</a:t>
            </a:r>
            <a:endParaRPr lang="en-US" sz="2500" dirty="0"/>
          </a:p>
          <a:p>
            <a:pPr lvl="0" algn="just" rtl="1"/>
            <a:r>
              <a:rPr lang="ar-EG" sz="3400" dirty="0"/>
              <a:t> </a:t>
            </a:r>
            <a:r>
              <a:rPr lang="ar-SA" sz="3400" b="1" dirty="0"/>
              <a:t>درب الغباري</a:t>
            </a:r>
            <a:r>
              <a:rPr lang="en-US" sz="3400" dirty="0"/>
              <a:t> :</a:t>
            </a:r>
            <a:r>
              <a:rPr lang="ar-SA" sz="3400" dirty="0"/>
              <a:t>هو الطريق المرصوف حالياً والذي يربط الواحات الخارجة والداخلة وأحد الطرق الصحراوية القديمة التى كانت تربط الواحات ببعضها قديماً وعلى مقربة من نهاية الطريق وقبل قرية تنيده توجد بعض الصخور من الحجر الرملي تأخذ أشكالاً متعددة على شكل الجمل الرابط عليها ببعض الرسومات لإنسان ما قبل التاريخ عليها رسومات قديمة لبعض الأشكال الحيوانية</a:t>
            </a:r>
            <a:r>
              <a:rPr lang="en-US" sz="3400" dirty="0"/>
              <a:t>.</a:t>
            </a:r>
            <a:endParaRPr lang="en-US" sz="2500" dirty="0"/>
          </a:p>
          <a:p>
            <a:pPr lvl="0" algn="just" rtl="1"/>
            <a:r>
              <a:rPr lang="ar-SA" sz="3400" b="1" dirty="0"/>
              <a:t>قرية البشندى</a:t>
            </a:r>
            <a:r>
              <a:rPr lang="en-US" sz="3400" dirty="0"/>
              <a:t> :</a:t>
            </a:r>
            <a:r>
              <a:rPr lang="ar-SA" sz="3400" dirty="0"/>
              <a:t>قرية صغيرة بنيت مساكنها على الطراز الفرعوني بالطوب الأخضر وبها معبد قديم مدفون في الرمال يرجح أن يكون من الأسرة 19 الفرعونية ثم أعيد ترميمه في عهد رمسيس التاسع، وتوجد أيضاً المقبرة الرومانية لحكام هذه المنطقة منذ القرن الأول الميلادي ومنقوش بصورة قديمة تحكى عملية التحنيط ومحاكمة الميت فى محكمة أوزيريس، وتوجد في القرية المقبرة الإسلامية للشيخ بشندي الذي سميت باسمة وكانت تستعمل ككتاب لتعليم القرآن الكريم لأطفال القرية، ويقع في جنوب القرية معبد بربيعه وهو من</a:t>
            </a:r>
            <a:r>
              <a:rPr lang="en-US" sz="3400" dirty="0"/>
              <a:t> </a:t>
            </a:r>
            <a:r>
              <a:rPr lang="ar-SA" sz="3400" dirty="0">
                <a:hlinkClick r:id="rId3" tooltip="العصر الرومانى (الصفحة غير موجودة)"/>
              </a:rPr>
              <a:t>العصر الروماني</a:t>
            </a:r>
            <a:r>
              <a:rPr lang="en-US" sz="3400" dirty="0"/>
              <a:t> </a:t>
            </a:r>
            <a:r>
              <a:rPr lang="ar-SA" sz="3400" dirty="0"/>
              <a:t>وشيد من الحجر الرملي</a:t>
            </a:r>
            <a:r>
              <a:rPr lang="en-US" sz="3400" dirty="0"/>
              <a:t>.</a:t>
            </a:r>
            <a:endParaRPr lang="en-US" sz="2500" dirty="0"/>
          </a:p>
          <a:p>
            <a:pPr lvl="0" algn="just" rtl="1"/>
            <a:r>
              <a:rPr lang="ar-SA" sz="3400" b="1" dirty="0"/>
              <a:t>مقابر بلاط الفرعونية</a:t>
            </a:r>
            <a:r>
              <a:rPr lang="en-US" sz="3400" dirty="0"/>
              <a:t> :</a:t>
            </a:r>
            <a:r>
              <a:rPr lang="ar-SA" sz="3400" dirty="0"/>
              <a:t>توجد بها خمس مصاطب ترتفع فوق بعضها البعض مثل تكعيبات المقابر الفرعونية بجوارها مقابر أخرى رومانية، كما توجد بها بوابة المقبرة حاكم المنطقة تتوجها مسلتان صغيرتان وباب سطر عليه بالهيروغليفية أنه أقوى حكام الصحراء، والمصاطب جميعها لحكام الواحات وترجع إلى عصر الدولة القديمة الأسرة السادسة 2430 ق.م</a:t>
            </a:r>
            <a:r>
              <a:rPr lang="en-US" sz="3400" dirty="0"/>
              <a:t> .</a:t>
            </a:r>
            <a:endParaRPr lang="en-US" sz="2500" dirty="0"/>
          </a:p>
          <a:p>
            <a:pPr lvl="0" algn="just" rtl="1"/>
            <a:r>
              <a:rPr lang="ar-SA" sz="3400" b="1" dirty="0"/>
              <a:t>قرية القصر الإسلامية</a:t>
            </a:r>
            <a:r>
              <a:rPr lang="en-US" sz="3400" dirty="0"/>
              <a:t> :</a:t>
            </a:r>
            <a:r>
              <a:rPr lang="ar-SA" sz="3400" dirty="0"/>
              <a:t>تقع على بعد 22 كم شمال مدينة موط وهى أول الأماكن التي إستقبلت القبائل الإسلامية عند وصولها الواحات سنة 50 هجرية وبها بقايا مسجد من القرن الأول الهجري وازدهرت في العصر الأيوبي وبها قصر الحاكم ومأذنة لبقايا مسجد وهى مكونة من ثلاث طوابق بارتفاع 21 متراً كما يوجد بها عدة مساجد من</a:t>
            </a:r>
            <a:r>
              <a:rPr lang="en-US" sz="3400" dirty="0"/>
              <a:t> </a:t>
            </a:r>
            <a:r>
              <a:rPr lang="ar-SA" sz="3400" dirty="0">
                <a:hlinkClick r:id="rId4" tooltip="العصر التركى (الصفحة غير موجودة)"/>
              </a:rPr>
              <a:t>العصر التركي</a:t>
            </a:r>
            <a:r>
              <a:rPr lang="en-US" sz="3400" dirty="0"/>
              <a:t> </a:t>
            </a:r>
            <a:r>
              <a:rPr lang="ar-SA" sz="3400" dirty="0"/>
              <a:t>والمملوكي وهناك بوابة على شكل معبد للإله تحوت مستخدمة كمدخل لأحد المنازل</a:t>
            </a:r>
            <a:r>
              <a:rPr lang="en-US" sz="3400" dirty="0"/>
              <a:t>.</a:t>
            </a:r>
            <a:endParaRPr lang="en-US" sz="2500" dirty="0"/>
          </a:p>
          <a:p>
            <a:pPr lvl="0" algn="just" rtl="1"/>
            <a:r>
              <a:rPr lang="ar-SA" sz="3400" b="1" dirty="0"/>
              <a:t>مقابر المزوقة</a:t>
            </a:r>
            <a:r>
              <a:rPr lang="en-US" sz="3400" dirty="0"/>
              <a:t> :</a:t>
            </a:r>
            <a:r>
              <a:rPr lang="ar-SA" sz="3400" dirty="0"/>
              <a:t>تقع على مسافة 5 كم من القصر وعلى بعد 37 كم من مدينة (موط) الداخلة ولها طريق ممهد, وهى عبارة عن جبانة ترجع إلى العصر الرومانى وتضم مقابر منحوتة فى الصخر وعليها نقوش زاهية تمثل خيرات الواحات ومنها إله الزرع وإله الماء ومزارع الشعير والنخيل والطيور والتحنيط والحساب والعقاب، واكتشفت عام 1973م مقبرتين لشخصين أحدهما بادى اوزير والآخر بادى باستت</a:t>
            </a:r>
            <a:r>
              <a:rPr lang="en-US" sz="3400" dirty="0"/>
              <a:t> .</a:t>
            </a:r>
            <a:endParaRPr lang="en-US" sz="2500" dirty="0"/>
          </a:p>
          <a:p>
            <a:pPr lvl="0" algn="just" rtl="1"/>
            <a:r>
              <a:rPr lang="ar-SA" sz="3400" b="1" dirty="0"/>
              <a:t>معبد دير الحجر</a:t>
            </a:r>
            <a:r>
              <a:rPr lang="en-US" sz="3400" dirty="0"/>
              <a:t> :</a:t>
            </a:r>
            <a:r>
              <a:rPr lang="ar-SA" sz="3400" dirty="0"/>
              <a:t>يبعد عن القصر بحوالى 15 كم وعلى بعد 47 كم من مدينة موط ، ويرجع إلى عصر الأباطرة الرومان (الإمبراطور نيرون) وهو مشيد بالحجر الرملى ومنقوش على جدرانه صور ونقوش تمثل العقيدة الفرعونية وقد شيد لعبادة الإله آمون وموت وخنسو وهو أحد المعابد الهامة بالداخلة</a:t>
            </a:r>
            <a:r>
              <a:rPr lang="en-US" sz="3400" dirty="0"/>
              <a:t> .</a:t>
            </a:r>
            <a:endParaRPr lang="en-US" sz="2500" dirty="0"/>
          </a:p>
          <a:p>
            <a:pPr marL="0" indent="0">
              <a:buNone/>
            </a:pPr>
            <a:endParaRPr lang="en-US" dirty="0"/>
          </a:p>
        </p:txBody>
      </p:sp>
    </p:spTree>
    <p:extLst>
      <p:ext uri="{BB962C8B-B14F-4D97-AF65-F5344CB8AC3E}">
        <p14:creationId xmlns:p14="http://schemas.microsoft.com/office/powerpoint/2010/main" val="2791605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lgn="just" rtl="1"/>
            <a:r>
              <a:rPr lang="ar-SA" b="1" dirty="0"/>
              <a:t>واحة الفرافرة: </a:t>
            </a:r>
            <a:endParaRPr lang="en-US" sz="2000" dirty="0"/>
          </a:p>
          <a:p>
            <a:pPr algn="just" rtl="1"/>
            <a:r>
              <a:rPr lang="ar-SA" dirty="0"/>
              <a:t>عرفت </a:t>
            </a:r>
            <a:r>
              <a:rPr lang="ar-SA" dirty="0">
                <a:hlinkClick r:id="rId2" tooltip="واحة الفرافرة"/>
              </a:rPr>
              <a:t>واحة الفرافرة</a:t>
            </a:r>
            <a:r>
              <a:rPr lang="ar-SA" dirty="0"/>
              <a:t> بإسم "تا - أخت" أي أرض</a:t>
            </a:r>
            <a:r>
              <a:rPr lang="en-US" dirty="0"/>
              <a:t> </a:t>
            </a:r>
            <a:r>
              <a:rPr lang="ar-SA" dirty="0">
                <a:hlinkClick r:id="rId3" tooltip="البقرة"/>
              </a:rPr>
              <a:t>البقرة</a:t>
            </a:r>
            <a:r>
              <a:rPr lang="en-US" dirty="0"/>
              <a:t> </a:t>
            </a:r>
            <a:r>
              <a:rPr lang="ar-SA" dirty="0"/>
              <a:t>مما يدل على أن الواحات كانت أرض زراعية موفورة الخير فى العصور القديمة</a:t>
            </a:r>
            <a:r>
              <a:rPr lang="en-US" dirty="0"/>
              <a:t>.</a:t>
            </a:r>
            <a:r>
              <a:rPr lang="ar-SA" dirty="0"/>
              <a:t> وقد عاش الإنسان فى هذه الواحات منذ عصور ما قبل التاريخ ويدل </a:t>
            </a:r>
            <a:r>
              <a:rPr lang="ar-SA"/>
              <a:t>على </a:t>
            </a:r>
            <a:r>
              <a:rPr lang="ar-SA" smtClean="0"/>
              <a:t>ذلك</a:t>
            </a:r>
            <a:r>
              <a:rPr lang="en-US" dirty="0"/>
              <a:t> </a:t>
            </a:r>
            <a:r>
              <a:rPr lang="ar-SA" dirty="0">
                <a:hlinkClick r:id="rId4" tooltip="كهف جارة (الصفحة غير موجودة)"/>
              </a:rPr>
              <a:t>كهف جارة</a:t>
            </a:r>
            <a:r>
              <a:rPr lang="en-US" dirty="0"/>
              <a:t> </a:t>
            </a:r>
            <a:r>
              <a:rPr lang="ar-SA" dirty="0">
                <a:hlinkClick r:id="rId5" tooltip="فرافرة"/>
              </a:rPr>
              <a:t>بالفرافرة</a:t>
            </a:r>
            <a:r>
              <a:rPr lang="en-US" dirty="0"/>
              <a:t> .</a:t>
            </a:r>
            <a:endParaRPr lang="en-US" sz="2400" dirty="0"/>
          </a:p>
          <a:p>
            <a:pPr marL="0" indent="0">
              <a:buNone/>
            </a:pPr>
            <a:endParaRPr lang="en-US" dirty="0"/>
          </a:p>
        </p:txBody>
      </p:sp>
    </p:spTree>
    <p:extLst>
      <p:ext uri="{BB962C8B-B14F-4D97-AF65-F5344CB8AC3E}">
        <p14:creationId xmlns:p14="http://schemas.microsoft.com/office/powerpoint/2010/main" val="2212243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c:creator>
  <cp:lastModifiedBy>user1</cp:lastModifiedBy>
  <cp:revision>3</cp:revision>
  <dcterms:created xsi:type="dcterms:W3CDTF">2006-08-16T00:00:00Z</dcterms:created>
  <dcterms:modified xsi:type="dcterms:W3CDTF">2016-04-07T21:24:46Z</dcterms:modified>
</cp:coreProperties>
</file>